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86" r:id="rId10"/>
    <p:sldId id="289" r:id="rId11"/>
    <p:sldId id="303" r:id="rId12"/>
    <p:sldId id="290" r:id="rId13"/>
    <p:sldId id="268" r:id="rId14"/>
    <p:sldId id="272" r:id="rId15"/>
    <p:sldId id="270" r:id="rId16"/>
    <p:sldId id="291" r:id="rId17"/>
    <p:sldId id="304" r:id="rId18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58" y="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587FB-781B-4DFE-B5D0-A626D7A0A724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35763-E152-45F3-B375-257459F18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4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РСО - История, либо информатика,</a:t>
            </a:r>
            <a:r>
              <a:rPr lang="ru-RU" baseline="0" dirty="0"/>
              <a:t> </a:t>
            </a:r>
            <a:r>
              <a:rPr lang="ru-RU" dirty="0"/>
              <a:t>либо иностранный язык.</a:t>
            </a:r>
            <a:endParaRPr lang="ru-RU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Лингвистика - Литература, либо история, либо обществознание, либо информатика.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Психология - Математика, либо обществознание, либо иностранный язык.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35763-E152-45F3-B375-257459F18E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5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ИИ</a:t>
            </a:r>
            <a:r>
              <a:rPr lang="ru-RU" baseline="0" dirty="0"/>
              <a:t> - Литература, либо обществознание, либо иностранный язык.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35763-E152-45F3-B375-257459F18E8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057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Экономика, менеджмент - Обществознание, либо история, либо информатика, либо иностранный</a:t>
            </a:r>
            <a:r>
              <a:rPr lang="ru-RU" baseline="0" dirty="0"/>
              <a:t> </a:t>
            </a:r>
            <a:r>
              <a:rPr lang="ru-RU" dirty="0"/>
              <a:t>язык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35763-E152-45F3-B375-257459F18E8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22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Юриспруденция</a:t>
            </a:r>
            <a:r>
              <a:rPr lang="ru-RU" baseline="0" dirty="0"/>
              <a:t> </a:t>
            </a:r>
            <a:r>
              <a:rPr lang="ru-RU" dirty="0"/>
              <a:t>- История, либо информатика,</a:t>
            </a:r>
            <a:r>
              <a:rPr lang="ru-RU" baseline="0" dirty="0"/>
              <a:t> </a:t>
            </a:r>
            <a:r>
              <a:rPr lang="ru-RU" dirty="0"/>
              <a:t>либо иностранный язык.</a:t>
            </a:r>
            <a:endParaRPr lang="ru-RU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35763-E152-45F3-B375-257459F18E8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7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/>
              <a:t>Конфликтология</a:t>
            </a:r>
            <a:r>
              <a:rPr lang="ru-RU" dirty="0"/>
              <a:t> - История, либо информатика,</a:t>
            </a:r>
            <a:r>
              <a:rPr lang="ru-RU" baseline="0" dirty="0"/>
              <a:t> </a:t>
            </a:r>
            <a:r>
              <a:rPr lang="ru-RU" dirty="0"/>
              <a:t>либо иностранный язык.</a:t>
            </a:r>
            <a:endParaRPr lang="ru-RU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35763-E152-45F3-B375-257459F18E8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86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/>
              <a:t>Конфликтология</a:t>
            </a:r>
            <a:r>
              <a:rPr lang="ru-RU" dirty="0"/>
              <a:t> - История, либо информатика,</a:t>
            </a:r>
            <a:r>
              <a:rPr lang="ru-RU" baseline="0" dirty="0"/>
              <a:t> </a:t>
            </a:r>
            <a:r>
              <a:rPr lang="ru-RU" dirty="0"/>
              <a:t>либо иностранный язык.</a:t>
            </a:r>
            <a:endParaRPr lang="ru-RU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35763-E152-45F3-B375-257459F18E8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68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8416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8416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8416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99629" y="636296"/>
            <a:ext cx="8288740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rgbClr val="8416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53922" y="2870975"/>
            <a:ext cx="10980154" cy="478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3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8.png"/><Relationship Id="rId2" Type="http://schemas.openxmlformats.org/officeDocument/2006/relationships/hyperlink" Target="mailto:KAPLUNENKOAM99@GUP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gup.ru/upload/medialibrary/04d/GUP_pi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3508" y="1"/>
            <a:ext cx="9954492" cy="765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</p:pic>
      <p:sp>
        <p:nvSpPr>
          <p:cNvPr id="2" name="object 2"/>
          <p:cNvSpPr/>
          <p:nvPr/>
        </p:nvSpPr>
        <p:spPr>
          <a:xfrm>
            <a:off x="0" y="7644393"/>
            <a:ext cx="18288503" cy="2642870"/>
          </a:xfrm>
          <a:custGeom>
            <a:avLst/>
            <a:gdLst/>
            <a:ahLst/>
            <a:cxnLst/>
            <a:rect l="l" t="t" r="r" b="b"/>
            <a:pathLst>
              <a:path w="18267680" h="2642870">
                <a:moveTo>
                  <a:pt x="0" y="2642601"/>
                </a:moveTo>
                <a:lnTo>
                  <a:pt x="18267173" y="2642601"/>
                </a:lnTo>
                <a:lnTo>
                  <a:pt x="18267173" y="0"/>
                </a:lnTo>
                <a:lnTo>
                  <a:pt x="0" y="0"/>
                </a:lnTo>
                <a:lnTo>
                  <a:pt x="0" y="2642601"/>
                </a:lnTo>
                <a:close/>
              </a:path>
            </a:pathLst>
          </a:custGeom>
          <a:solidFill>
            <a:srgbClr val="84162B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4200" y="571500"/>
            <a:ext cx="2209800" cy="2209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3162300"/>
            <a:ext cx="8077200" cy="32260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sz="4500" i="1" spc="-31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4500" i="1" spc="4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4500" i="1" spc="21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4500" i="1" spc="53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4500" i="1" spc="27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4500" i="1" spc="42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4500" i="1" spc="215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4500" i="1" spc="-9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4500" i="1" spc="27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4500" i="1" spc="-9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4500" i="1" spc="14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4500" i="1" spc="-1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sz="4500" i="1" spc="22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4500" i="1" spc="14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4500" i="1" spc="16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4500" i="1" spc="-31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4500" i="1" spc="53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4500" i="1" spc="28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4500" i="1" spc="40" dirty="0">
                <a:latin typeface="Times New Roman" pitchFamily="18" charset="0"/>
                <a:cs typeface="Times New Roman" pitchFamily="18" charset="0"/>
              </a:rPr>
              <a:t>Й  </a:t>
            </a:r>
            <a:r>
              <a:rPr sz="4500" i="1" spc="215" dirty="0">
                <a:latin typeface="Times New Roman" pitchFamily="18" charset="0"/>
                <a:cs typeface="Times New Roman" pitchFamily="18" charset="0"/>
              </a:rPr>
              <a:t>ГУМАНИТАРНЫЙ</a:t>
            </a:r>
            <a:endParaRPr sz="4500" i="1" dirty="0">
              <a:latin typeface="Times New Roman" pitchFamily="18" charset="0"/>
              <a:cs typeface="Times New Roman" pitchFamily="18" charset="0"/>
            </a:endParaRPr>
          </a:p>
          <a:p>
            <a:pPr marL="1536700" marR="1449705" indent="-80010" algn="ctr">
              <a:lnSpc>
                <a:spcPct val="116100"/>
              </a:lnSpc>
            </a:pPr>
            <a:r>
              <a:rPr sz="4500" i="1" spc="85" dirty="0">
                <a:latin typeface="Times New Roman" pitchFamily="18" charset="0"/>
                <a:cs typeface="Times New Roman" pitchFamily="18" charset="0"/>
              </a:rPr>
              <a:t>УНИВЕРСИТЕТ  </a:t>
            </a:r>
            <a:r>
              <a:rPr sz="4500" i="1" dirty="0">
                <a:latin typeface="Times New Roman" pitchFamily="18" charset="0"/>
                <a:cs typeface="Times New Roman" pitchFamily="18" charset="0"/>
              </a:rPr>
              <a:t>ПРОФСОЮЗОВ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8115300"/>
            <a:ext cx="1150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 подготовки, бюджетные места и стоимость обучения, Дом студентов, конкурс творческих работ, подготовительные курсы и многое другое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266700"/>
            <a:ext cx="12330316" cy="16030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9185" algn="ctr">
              <a:lnSpc>
                <a:spcPts val="6160"/>
              </a:lnSpc>
              <a:spcBef>
                <a:spcPts val="100"/>
              </a:spcBef>
            </a:pPr>
            <a:r>
              <a:rPr sz="4400" i="1" spc="155" dirty="0">
                <a:latin typeface="Times New Roman" pitchFamily="18" charset="0"/>
                <a:cs typeface="Times New Roman" pitchFamily="18" charset="0"/>
              </a:rPr>
              <a:t>ИНТЕРНЕТ–ЦЕНТР</a:t>
            </a:r>
            <a:br>
              <a:rPr lang="ru-RU" sz="4400" i="1" spc="155" dirty="0">
                <a:latin typeface="Times New Roman" pitchFamily="18" charset="0"/>
                <a:cs typeface="Times New Roman" pitchFamily="18" charset="0"/>
              </a:rPr>
            </a:br>
            <a:r>
              <a:rPr sz="4400" i="1" spc="155" dirty="0">
                <a:latin typeface="Times New Roman" pitchFamily="18" charset="0"/>
                <a:cs typeface="Times New Roman" pitchFamily="18" charset="0"/>
              </a:rPr>
              <a:t>«ЖЕЛТАЯ</a:t>
            </a:r>
            <a:r>
              <a:rPr lang="ru-RU" sz="4400" i="1" spc="1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i="1" spc="135" dirty="0">
                <a:latin typeface="Times New Roman" pitchFamily="18" charset="0"/>
                <a:cs typeface="Times New Roman" pitchFamily="18" charset="0"/>
              </a:rPr>
              <a:t>ПОДВОДНАЯ</a:t>
            </a:r>
            <a:r>
              <a:rPr lang="ru-RU" sz="4400" i="1" spc="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i="1" spc="240" dirty="0">
                <a:latin typeface="Times New Roman" pitchFamily="18" charset="0"/>
                <a:cs typeface="Times New Roman" pitchFamily="18" charset="0"/>
              </a:rPr>
              <a:t>ЛОДКА»</a:t>
            </a:r>
          </a:p>
        </p:txBody>
      </p:sp>
      <p:pic>
        <p:nvPicPr>
          <p:cNvPr id="6146" name="Picture 2" descr="https://www.gup.ru/upload/medialibrary/145/DSC_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4800" y="6134100"/>
            <a:ext cx="5715000" cy="37171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8" name="Picture 4" descr="https://www.gup.ru/upload/medialibrary/3fb/DSC_0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4800" y="2247900"/>
            <a:ext cx="5715000" cy="3733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52" name="Picture 8" descr="https://www.gup.ru/upload/medialibrary/d6c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247900"/>
            <a:ext cx="5715000" cy="3733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54" name="Picture 10" descr="https://library.gup.ru/jirbis2/images/foto6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6134100"/>
            <a:ext cx="5729322" cy="3733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808125A8-D5EB-4BE6-BE19-F0A12CD0DE91}"/>
              </a:ext>
            </a:extLst>
          </p:cNvPr>
          <p:cNvSpPr/>
          <p:nvPr/>
        </p:nvSpPr>
        <p:spPr>
          <a:xfrm>
            <a:off x="138826" y="124942"/>
            <a:ext cx="1308974" cy="13609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https://kinocomment.ru/media/foto/2018/07/02/1806181307147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2247900"/>
            <a:ext cx="4876800" cy="76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66700"/>
            <a:ext cx="13868400" cy="1481816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 marR="5080" indent="451484" algn="ctr">
              <a:lnSpc>
                <a:spcPts val="5180"/>
              </a:lnSpc>
              <a:spcBef>
                <a:spcPts val="1155"/>
              </a:spcBef>
              <a:tabLst>
                <a:tab pos="4357370" algn="l"/>
              </a:tabLst>
            </a:pPr>
            <a:r>
              <a:rPr sz="4400" i="1" spc="95" dirty="0">
                <a:latin typeface="Times New Roman" pitchFamily="18" charset="0"/>
                <a:cs typeface="Times New Roman" pitchFamily="18" charset="0"/>
              </a:rPr>
              <a:t>СПОРТИВНО–ОЗДОРОВИТЕЛЬНЫЙ</a:t>
            </a:r>
            <a:r>
              <a:rPr lang="ru-RU" sz="4400" i="1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i="1" spc="235" dirty="0">
                <a:latin typeface="Times New Roman" pitchFamily="18" charset="0"/>
                <a:cs typeface="Times New Roman" pitchFamily="18" charset="0"/>
              </a:rPr>
              <a:t>КОМПЛЕКС</a:t>
            </a:r>
            <a:r>
              <a:rPr lang="ru-RU" sz="4400" i="1" spc="2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i="1" spc="380" dirty="0">
                <a:latin typeface="Times New Roman" pitchFamily="18" charset="0"/>
                <a:cs typeface="Times New Roman" pitchFamily="18" charset="0"/>
              </a:rPr>
              <a:t>ИМ. </a:t>
            </a:r>
            <a:r>
              <a:rPr sz="4400" i="1" spc="29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i="1" spc="290" dirty="0">
                <a:latin typeface="Times New Roman" pitchFamily="18" charset="0"/>
                <a:cs typeface="Times New Roman" pitchFamily="18" charset="0"/>
              </a:rPr>
              <a:t>.М.</a:t>
            </a:r>
            <a:r>
              <a:rPr sz="4400" i="1" spc="-80" dirty="0">
                <a:latin typeface="Times New Roman" pitchFamily="18" charset="0"/>
                <a:cs typeface="Times New Roman" pitchFamily="18" charset="0"/>
              </a:rPr>
              <a:t>БОБРОВА</a:t>
            </a:r>
          </a:p>
        </p:txBody>
      </p:sp>
      <p:pic>
        <p:nvPicPr>
          <p:cNvPr id="8206" name="Picture 14" descr="https://www.gup.ru/upload/medialibrary/b47/DSC_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9600" y="2400300"/>
            <a:ext cx="4876800" cy="7391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808125A8-D5EB-4BE6-BE19-F0A12CD0DE91}"/>
              </a:ext>
            </a:extLst>
          </p:cNvPr>
          <p:cNvSpPr/>
          <p:nvPr/>
        </p:nvSpPr>
        <p:spPr>
          <a:xfrm>
            <a:off x="138826" y="124942"/>
            <a:ext cx="1308974" cy="13609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8" name="Picture 4" descr="C:\Users\kaplunenkoam99\Desktop\15-_2_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057900"/>
            <a:ext cx="5410200" cy="3733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Users\kaplunenkoam99\Desktop\20-_2_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400300"/>
            <a:ext cx="51054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0" name="Picture 6" descr="C:\Users\kaplunenkoam99\Desktop\18-_2_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2400300"/>
            <a:ext cx="5410200" cy="3448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2" descr="https://www.gup.ru/upload/medialibrary/b28/DSC_14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6057900"/>
            <a:ext cx="5105400" cy="3733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0600" y="266700"/>
            <a:ext cx="10004222" cy="147510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2105660" marR="5080" indent="-2093595">
              <a:lnSpc>
                <a:spcPts val="5180"/>
              </a:lnSpc>
              <a:spcBef>
                <a:spcPts val="1155"/>
              </a:spcBef>
              <a:tabLst>
                <a:tab pos="10385425" algn="l"/>
              </a:tabLst>
            </a:pPr>
            <a:r>
              <a:rPr sz="4400" i="1" spc="31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4400" i="1" spc="-10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4400" i="1" spc="5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4400" i="1" spc="31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4400" i="1" spc="16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4400" i="1" spc="5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4400" i="1" spc="295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4400" i="1" spc="-19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sz="4400" i="1" spc="25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4400" i="1" spc="-114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4400" i="1" spc="49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400" i="1" spc="49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4400" i="1" spc="-114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4400" i="1" spc="25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4400" i="1" spc="270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sz="4400" i="1" spc="-10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4400" i="1" spc="16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4400" i="1" spc="31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4400" i="1" spc="25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4400" i="1" spc="130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sz="4400" i="1" spc="75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i="1" spc="4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4400" i="1" spc="5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4400" i="1" spc="25" dirty="0">
                <a:latin typeface="Times New Roman" pitchFamily="18" charset="0"/>
                <a:cs typeface="Times New Roman" pitchFamily="18" charset="0"/>
              </a:rPr>
              <a:t>Л  </a:t>
            </a:r>
            <a:br>
              <a:rPr lang="ru-RU" sz="4400" i="1" spc="25" dirty="0">
                <a:latin typeface="Times New Roman" pitchFamily="18" charset="0"/>
                <a:cs typeface="Times New Roman" pitchFamily="18" charset="0"/>
              </a:rPr>
            </a:br>
            <a:r>
              <a:rPr sz="4400" i="1" spc="380" dirty="0">
                <a:latin typeface="Times New Roman" pitchFamily="18" charset="0"/>
                <a:cs typeface="Times New Roman" pitchFamily="18" charset="0"/>
              </a:rPr>
              <a:t>ИМ. </a:t>
            </a:r>
            <a:r>
              <a:rPr sz="4400" i="1" spc="114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i="1" spc="114" dirty="0">
                <a:latin typeface="Times New Roman" pitchFamily="18" charset="0"/>
                <a:cs typeface="Times New Roman" pitchFamily="18" charset="0"/>
              </a:rPr>
              <a:t>.П.</a:t>
            </a:r>
            <a:r>
              <a:rPr sz="4400" i="1" spc="35" dirty="0">
                <a:latin typeface="Times New Roman" pitchFamily="18" charset="0"/>
                <a:cs typeface="Times New Roman" pitchFamily="18" charset="0"/>
              </a:rPr>
              <a:t>ПЕТРОВА</a:t>
            </a:r>
          </a:p>
        </p:txBody>
      </p:sp>
      <p:pic>
        <p:nvPicPr>
          <p:cNvPr id="5122" name="Picture 2" descr="https://www.gup.ru/upload/medialibrary/a15/GUP_6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95500"/>
            <a:ext cx="5715000" cy="3581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4" name="Picture 4" descr="https://www.gup.ru/upload/medialibrary/255/GUP_67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829300"/>
            <a:ext cx="57150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6" name="Picture 6" descr="https://www.gup.ru/upload/medialibrary/e82/US6_3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829301"/>
            <a:ext cx="54864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8" name="Picture 8" descr="https://www.gup.ru/upload/medialibrary/e6f/GUP_29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2095501"/>
            <a:ext cx="5486400" cy="3581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32" name="Picture 12" descr="https://credo.press/wp-content/uploads/2017/12/jpg.php-id-622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30200" y="2095500"/>
            <a:ext cx="4648200" cy="7391400"/>
          </a:xfrm>
          <a:prstGeom prst="rect">
            <a:avLst/>
          </a:prstGeom>
          <a:noFill/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808125A8-D5EB-4BE6-BE19-F0A12CD0DE91}"/>
              </a:ext>
            </a:extLst>
          </p:cNvPr>
          <p:cNvSpPr/>
          <p:nvPr/>
        </p:nvSpPr>
        <p:spPr>
          <a:xfrm>
            <a:off x="138826" y="124942"/>
            <a:ext cx="1308974" cy="13609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6999" y="795968"/>
            <a:ext cx="533343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spc="385" dirty="0">
                <a:latin typeface="Times New Roman" pitchFamily="18" charset="0"/>
                <a:cs typeface="Times New Roman" pitchFamily="18" charset="0"/>
              </a:rPr>
              <a:t>ДОМ</a:t>
            </a:r>
            <a:r>
              <a:rPr sz="4400" i="1" spc="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i="1" spc="95" dirty="0">
                <a:latin typeface="Times New Roman" pitchFamily="18" charset="0"/>
                <a:cs typeface="Times New Roman" pitchFamily="18" charset="0"/>
              </a:rPr>
              <a:t>СТУДЕНТОВ</a:t>
            </a:r>
          </a:p>
        </p:txBody>
      </p:sp>
      <p:sp>
        <p:nvSpPr>
          <p:cNvPr id="8" name="object 8"/>
          <p:cNvSpPr/>
          <p:nvPr/>
        </p:nvSpPr>
        <p:spPr>
          <a:xfrm>
            <a:off x="6553200" y="2552700"/>
            <a:ext cx="5334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kaplunenkoam99\Downloads\20120614_pavl_MG_2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210300"/>
            <a:ext cx="53340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https://www.gup.ru/upload/medialibrary/7a8/IMG_97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15800" y="6210300"/>
            <a:ext cx="54864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808125A8-D5EB-4BE6-BE19-F0A12CD0DE91}"/>
              </a:ext>
            </a:extLst>
          </p:cNvPr>
          <p:cNvSpPr/>
          <p:nvPr/>
        </p:nvSpPr>
        <p:spPr>
          <a:xfrm>
            <a:off x="138826" y="124942"/>
            <a:ext cx="1308974" cy="13609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94" name="Picture 2" descr="http://www.krasnoyarsk-edu.ru/img_krasnoyarsk/sankt-peterburgskij-gumanitarnyj-universitet-profsoyuzov-qu5b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2552700"/>
            <a:ext cx="54864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195" name="Picture 3" descr="C:\Users\kaplunenkoam99\Desktop\dc278ecb3bfdaa0753a36e8cf2ee0c53_i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6210301"/>
            <a:ext cx="54864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197" name="Picture 5" descr="C:\Users\kaplunenkoam99\Desktop\head-banner.jpg"/>
          <p:cNvPicPr>
            <a:picLocks noChangeAspect="1" noChangeArrowheads="1"/>
          </p:cNvPicPr>
          <p:nvPr/>
        </p:nvPicPr>
        <p:blipFill>
          <a:blip r:embed="rId8" cstate="print"/>
          <a:srcRect l="53930"/>
          <a:stretch>
            <a:fillRect/>
          </a:stretch>
        </p:blipFill>
        <p:spPr bwMode="auto">
          <a:xfrm>
            <a:off x="12115800" y="2552700"/>
            <a:ext cx="54864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00" y="764795"/>
            <a:ext cx="11811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4400" i="1" spc="80" dirty="0">
                <a:latin typeface="Times New Roman" pitchFamily="18" charset="0"/>
                <a:cs typeface="Times New Roman" pitchFamily="18" charset="0"/>
              </a:rPr>
              <a:t>ПОДГОТОВИТЕЛЬНЫЕ </a:t>
            </a:r>
            <a:r>
              <a:rPr lang="en-US" sz="4400" i="1" spc="80" dirty="0">
                <a:latin typeface="Times New Roman" pitchFamily="18" charset="0"/>
                <a:cs typeface="Times New Roman" pitchFamily="18" charset="0"/>
              </a:rPr>
              <a:t>ONLINE-</a:t>
            </a:r>
            <a:r>
              <a:rPr lang="ru-RU" sz="4400" i="1" spc="80" dirty="0">
                <a:latin typeface="Times New Roman" pitchFamily="18" charset="0"/>
                <a:cs typeface="Times New Roman" pitchFamily="18" charset="0"/>
              </a:rPr>
              <a:t>КУРСЫ</a:t>
            </a:r>
            <a:endParaRPr sz="4400" i="1" spc="14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1600" y="2095500"/>
            <a:ext cx="88392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Программа дистанционных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подготовительных курсов соответствует программе очных подготовительных курсов.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●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Проведение лекционных и практических занятий в online-режиме в объеме очных подготовительных курсов на базе платформы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Mirapolis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Доступ в личный кабинет в системе поддержки самостоятельной работы слушателей.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●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Неограниченный доступ к теоретическим и методическим материалам, размещенным в системе поддержки самостоятельной работы слушателей.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●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Отправка контрольных работ и возможность прохождения тестов в режиме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системе поддержки самостоятельной работы слушателей.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●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Возможность получения online-консультаций преподавателей.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Уникальные дистанционные программы по Режиссуре мультимедиа, Журналистике и Звукорежиссуре.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Преподаватели, имеющие большой опыт подготовки абитуриентов к поступлению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СПбГУП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www.gup.ru/upload/medialibrary/309/GUP_6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38500"/>
            <a:ext cx="7891631" cy="525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CCA680D6-9B89-4AB0-AEFC-12DF19CC06B0}"/>
              </a:ext>
            </a:extLst>
          </p:cNvPr>
          <p:cNvSpPr/>
          <p:nvPr/>
        </p:nvSpPr>
        <p:spPr>
          <a:xfrm>
            <a:off x="138826" y="124942"/>
            <a:ext cx="1308974" cy="13609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5307" y="348325"/>
            <a:ext cx="14898385" cy="1208023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996950" marR="5080" indent="-984885">
              <a:lnSpc>
                <a:spcPts val="4350"/>
              </a:lnSpc>
              <a:spcBef>
                <a:spcPts val="620"/>
              </a:spcBef>
            </a:pPr>
            <a:r>
              <a:rPr sz="4400" i="1" spc="215" dirty="0">
                <a:latin typeface="Times New Roman" pitchFamily="18" charset="0"/>
                <a:cs typeface="Times New Roman" pitchFamily="18" charset="0"/>
              </a:rPr>
              <a:t>МЕЖДУНАРОДНЫЙ </a:t>
            </a:r>
            <a:r>
              <a:rPr sz="4400" i="1" spc="130" dirty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sz="4400" i="1" spc="80" dirty="0">
                <a:latin typeface="Times New Roman" pitchFamily="18" charset="0"/>
                <a:cs typeface="Times New Roman" pitchFamily="18" charset="0"/>
              </a:rPr>
              <a:t>ТВОРЧЕСКИХ </a:t>
            </a:r>
            <a:r>
              <a:rPr sz="4400" i="1" spc="5" dirty="0">
                <a:latin typeface="Times New Roman" pitchFamily="18" charset="0"/>
                <a:cs typeface="Times New Roman" pitchFamily="18" charset="0"/>
              </a:rPr>
              <a:t>РАБОТ  </a:t>
            </a:r>
            <a:r>
              <a:rPr sz="4400" i="1" spc="114" dirty="0">
                <a:latin typeface="Times New Roman" pitchFamily="18" charset="0"/>
                <a:cs typeface="Times New Roman" pitchFamily="18" charset="0"/>
              </a:rPr>
              <a:t>"ИДЕИ </a:t>
            </a:r>
            <a:r>
              <a:rPr sz="4400" i="1" spc="90" dirty="0">
                <a:latin typeface="Times New Roman" pitchFamily="18" charset="0"/>
                <a:cs typeface="Times New Roman" pitchFamily="18" charset="0"/>
              </a:rPr>
              <a:t>Д.С.ЛИХАЧЕВА </a:t>
            </a:r>
            <a:r>
              <a:rPr sz="4400" i="1" spc="6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4400" i="1" spc="1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i="1" spc="5" dirty="0">
                <a:latin typeface="Times New Roman" pitchFamily="18" charset="0"/>
                <a:cs typeface="Times New Roman" pitchFamily="18" charset="0"/>
              </a:rPr>
              <a:t>СОВРЕМЕННОСТЬ"</a:t>
            </a:r>
            <a:endParaRPr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15400" y="3238500"/>
            <a:ext cx="133350" cy="133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5067300"/>
            <a:ext cx="133350" cy="133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4000" y="1943101"/>
            <a:ext cx="16383000" cy="52709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22930">
              <a:lnSpc>
                <a:spcPct val="100000"/>
              </a:lnSpc>
              <a:spcBef>
                <a:spcPts val="90"/>
              </a:spcBef>
            </a:pPr>
            <a:r>
              <a:rPr lang="ru-RU" sz="2650" spc="215" dirty="0">
                <a:latin typeface="Times New Roman" pitchFamily="18" charset="0"/>
                <a:cs typeface="Times New Roman" pitchFamily="18" charset="0"/>
              </a:rPr>
              <a:t> Прием работ осуществляется </a:t>
            </a:r>
            <a:r>
              <a:rPr lang="ru-RU" sz="2650" b="1" spc="215" dirty="0">
                <a:latin typeface="Times New Roman" pitchFamily="18" charset="0"/>
                <a:cs typeface="Times New Roman" pitchFamily="18" charset="0"/>
              </a:rPr>
              <a:t>до 25 марта включительно</a:t>
            </a:r>
            <a:endParaRPr sz="265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150" dirty="0">
              <a:latin typeface="Times New Roman" pitchFamily="18" charset="0"/>
              <a:cs typeface="Times New Roman" pitchFamily="18" charset="0"/>
            </a:endParaRPr>
          </a:p>
          <a:p>
            <a:pPr marL="7635240" marR="515620">
              <a:lnSpc>
                <a:spcPct val="115799"/>
              </a:lnSpc>
            </a:pPr>
            <a:r>
              <a:rPr lang="ru-RU" sz="3400" b="1" spc="21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БЕСПЛАТНОЕ </a:t>
            </a:r>
            <a:r>
              <a:rPr lang="ru-RU" sz="3400" b="1" spc="25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ДИСТАНЦИОННОЕ  </a:t>
            </a:r>
            <a:r>
              <a:rPr lang="ru-RU" sz="3400" b="1" spc="235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3400" b="1" spc="7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400" b="1" spc="515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spc="229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КОНКУРСЕ</a:t>
            </a:r>
            <a:endParaRPr lang="ru-RU" sz="3400" b="1" spc="155" dirty="0">
              <a:solidFill>
                <a:srgbClr val="84162B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35240" marR="515620">
              <a:lnSpc>
                <a:spcPct val="115799"/>
              </a:lnSpc>
            </a:pPr>
            <a:endParaRPr lang="ru-RU" sz="3400" b="1" spc="155" dirty="0">
              <a:solidFill>
                <a:srgbClr val="84162B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35240" marR="515620">
              <a:lnSpc>
                <a:spcPct val="115799"/>
              </a:lnSpc>
            </a:pPr>
            <a:r>
              <a:rPr sz="3400" b="1" spc="155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ЭССЕ </a:t>
            </a:r>
            <a:r>
              <a:rPr sz="3400" b="1" spc="18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3400" b="1" spc="265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МУЛЬТИМЕДИЙНЫЕ  </a:t>
            </a:r>
            <a:r>
              <a:rPr sz="3400" b="1" spc="22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ПРОЕКТЫ </a:t>
            </a:r>
            <a:r>
              <a:rPr sz="3400" b="1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3400" b="1" spc="24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ВЫБРАННУЮ</a:t>
            </a:r>
            <a:r>
              <a:rPr lang="ru-RU" sz="3400" b="1" spc="24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400" b="1" spc="254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ВАМИ </a:t>
            </a:r>
            <a:r>
              <a:rPr sz="3400" b="1" spc="204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ТЕМУ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7635240" marR="515620">
              <a:lnSpc>
                <a:spcPct val="115799"/>
              </a:lnSpc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04117" y="2313286"/>
            <a:ext cx="82549" cy="82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04117" y="1941813"/>
            <a:ext cx="82550" cy="344170"/>
          </a:xfrm>
          <a:custGeom>
            <a:avLst/>
            <a:gdLst/>
            <a:ahLst/>
            <a:cxnLst/>
            <a:rect l="l" t="t" r="r" b="b"/>
            <a:pathLst>
              <a:path w="82550" h="344169">
                <a:moveTo>
                  <a:pt x="41274" y="343957"/>
                </a:moveTo>
                <a:lnTo>
                  <a:pt x="25207" y="340713"/>
                </a:lnTo>
                <a:lnTo>
                  <a:pt x="12088" y="331868"/>
                </a:lnTo>
                <a:lnTo>
                  <a:pt x="3243" y="318749"/>
                </a:lnTo>
                <a:lnTo>
                  <a:pt x="0" y="302682"/>
                </a:lnTo>
                <a:lnTo>
                  <a:pt x="0" y="41274"/>
                </a:lnTo>
                <a:lnTo>
                  <a:pt x="3243" y="25207"/>
                </a:lnTo>
                <a:lnTo>
                  <a:pt x="12088" y="12088"/>
                </a:lnTo>
                <a:lnTo>
                  <a:pt x="25207" y="3243"/>
                </a:lnTo>
                <a:lnTo>
                  <a:pt x="41274" y="0"/>
                </a:lnTo>
                <a:lnTo>
                  <a:pt x="57335" y="3243"/>
                </a:lnTo>
                <a:lnTo>
                  <a:pt x="70456" y="12088"/>
                </a:lnTo>
                <a:lnTo>
                  <a:pt x="79304" y="25207"/>
                </a:lnTo>
                <a:lnTo>
                  <a:pt x="82549" y="41274"/>
                </a:lnTo>
                <a:lnTo>
                  <a:pt x="82549" y="302682"/>
                </a:lnTo>
                <a:lnTo>
                  <a:pt x="79304" y="318749"/>
                </a:lnTo>
                <a:lnTo>
                  <a:pt x="70456" y="331868"/>
                </a:lnTo>
                <a:lnTo>
                  <a:pt x="57335" y="340713"/>
                </a:lnTo>
                <a:lnTo>
                  <a:pt x="41274" y="343957"/>
                </a:lnTo>
                <a:close/>
              </a:path>
            </a:pathLst>
          </a:custGeom>
          <a:solidFill>
            <a:srgbClr val="BD18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706600" y="2324100"/>
            <a:ext cx="82549" cy="825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706600" y="1943100"/>
            <a:ext cx="82550" cy="344170"/>
          </a:xfrm>
          <a:custGeom>
            <a:avLst/>
            <a:gdLst/>
            <a:ahLst/>
            <a:cxnLst/>
            <a:rect l="l" t="t" r="r" b="b"/>
            <a:pathLst>
              <a:path w="82550" h="344169">
                <a:moveTo>
                  <a:pt x="41274" y="343957"/>
                </a:moveTo>
                <a:lnTo>
                  <a:pt x="25207" y="340713"/>
                </a:lnTo>
                <a:lnTo>
                  <a:pt x="12088" y="331868"/>
                </a:lnTo>
                <a:lnTo>
                  <a:pt x="3243" y="318749"/>
                </a:lnTo>
                <a:lnTo>
                  <a:pt x="0" y="302682"/>
                </a:lnTo>
                <a:lnTo>
                  <a:pt x="0" y="41274"/>
                </a:lnTo>
                <a:lnTo>
                  <a:pt x="3243" y="25207"/>
                </a:lnTo>
                <a:lnTo>
                  <a:pt x="12088" y="12088"/>
                </a:lnTo>
                <a:lnTo>
                  <a:pt x="25207" y="3243"/>
                </a:lnTo>
                <a:lnTo>
                  <a:pt x="41274" y="0"/>
                </a:lnTo>
                <a:lnTo>
                  <a:pt x="57335" y="3243"/>
                </a:lnTo>
                <a:lnTo>
                  <a:pt x="70456" y="12088"/>
                </a:lnTo>
                <a:lnTo>
                  <a:pt x="79304" y="25207"/>
                </a:lnTo>
                <a:lnTo>
                  <a:pt x="82549" y="41274"/>
                </a:lnTo>
                <a:lnTo>
                  <a:pt x="82549" y="302682"/>
                </a:lnTo>
                <a:lnTo>
                  <a:pt x="79304" y="318749"/>
                </a:lnTo>
                <a:lnTo>
                  <a:pt x="70456" y="331868"/>
                </a:lnTo>
                <a:lnTo>
                  <a:pt x="57335" y="340713"/>
                </a:lnTo>
                <a:lnTo>
                  <a:pt x="41274" y="343957"/>
                </a:lnTo>
                <a:close/>
              </a:path>
            </a:pathLst>
          </a:custGeom>
          <a:solidFill>
            <a:srgbClr val="BD18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http://metodistsudak.usite.pro/foto/10.jpeg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 t="33333"/>
          <a:stretch>
            <a:fillRect/>
          </a:stretch>
        </p:blipFill>
        <p:spPr bwMode="auto">
          <a:xfrm>
            <a:off x="762000" y="2781300"/>
            <a:ext cx="7696200" cy="3848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838200" y="6743700"/>
            <a:ext cx="16992600" cy="3286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187960">
              <a:lnSpc>
                <a:spcPct val="116700"/>
              </a:lnSpc>
            </a:pPr>
            <a:r>
              <a:rPr lang="ru-RU" sz="4800" b="1" i="1" spc="1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spc="130" dirty="0">
                <a:latin typeface="Times New Roman" pitchFamily="18" charset="0"/>
                <a:cs typeface="Times New Roman" pitchFamily="18" charset="0"/>
              </a:rPr>
              <a:t> МЕСТО</a:t>
            </a:r>
            <a:r>
              <a:rPr lang="ru-RU" b="1" spc="1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25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spc="160" dirty="0">
                <a:latin typeface="Times New Roman" pitchFamily="18" charset="0"/>
                <a:cs typeface="Times New Roman" pitchFamily="18" charset="0"/>
              </a:rPr>
              <a:t>ВНЕКОНКУРСНОЕ </a:t>
            </a:r>
            <a:r>
              <a:rPr lang="ru-RU" b="1" spc="155" dirty="0"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b="1" spc="14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spc="185" dirty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b="1" spc="155" dirty="0">
                <a:latin typeface="Times New Roman" pitchFamily="18" charset="0"/>
                <a:cs typeface="Times New Roman" pitchFamily="18" charset="0"/>
              </a:rPr>
              <a:t>ЛЮБОГО </a:t>
            </a:r>
            <a:r>
              <a:rPr lang="ru-RU" b="1" spc="170" dirty="0">
                <a:latin typeface="Times New Roman" pitchFamily="18" charset="0"/>
                <a:cs typeface="Times New Roman" pitchFamily="18" charset="0"/>
              </a:rPr>
              <a:t>ВЫБРАННОГО </a:t>
            </a:r>
            <a:r>
              <a:rPr lang="ru-RU" b="1" spc="180" dirty="0">
                <a:latin typeface="Times New Roman" pitchFamily="18" charset="0"/>
                <a:cs typeface="Times New Roman" pitchFamily="18" charset="0"/>
              </a:rPr>
              <a:t>ВАМИ </a:t>
            </a:r>
            <a:r>
              <a:rPr lang="ru-RU" b="1" spc="175" dirty="0"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b="1" spc="180" dirty="0">
                <a:latin typeface="Times New Roman" pitchFamily="18" charset="0"/>
                <a:cs typeface="Times New Roman" pitchFamily="18" charset="0"/>
              </a:rPr>
              <a:t>ПОДГОТОВКИ </a:t>
            </a:r>
            <a:br>
              <a:rPr lang="ru-RU" b="1" spc="180" dirty="0">
                <a:latin typeface="Times New Roman" pitchFamily="18" charset="0"/>
                <a:cs typeface="Times New Roman" pitchFamily="18" charset="0"/>
              </a:rPr>
            </a:br>
            <a:r>
              <a:rPr lang="ru-RU" b="1" spc="114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b="1" spc="180" dirty="0">
                <a:latin typeface="Times New Roman" pitchFamily="18" charset="0"/>
                <a:cs typeface="Times New Roman" pitchFamily="18" charset="0"/>
              </a:rPr>
              <a:t>ВЫПЛАТА</a:t>
            </a:r>
            <a:r>
              <a:rPr lang="ru-RU" b="1" spc="5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180" dirty="0">
                <a:latin typeface="Times New Roman" pitchFamily="18" charset="0"/>
                <a:cs typeface="Times New Roman" pitchFamily="18" charset="0"/>
              </a:rPr>
              <a:t>СТИПЕНДИИ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2065" marR="187960">
              <a:lnSpc>
                <a:spcPct val="116700"/>
              </a:lnSpc>
            </a:pPr>
            <a:r>
              <a:rPr lang="ru-RU" sz="4800" b="1" i="1" spc="1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spc="130" dirty="0">
                <a:latin typeface="Times New Roman" pitchFamily="18" charset="0"/>
                <a:cs typeface="Times New Roman" pitchFamily="18" charset="0"/>
              </a:rPr>
              <a:t> МЕСТО</a:t>
            </a:r>
            <a:r>
              <a:rPr lang="ru-RU" b="1" spc="1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25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spc="160" dirty="0">
                <a:latin typeface="Times New Roman" pitchFamily="18" charset="0"/>
                <a:cs typeface="Times New Roman" pitchFamily="18" charset="0"/>
              </a:rPr>
              <a:t>ВНЕКОНКУРСНОЕ </a:t>
            </a:r>
            <a:r>
              <a:rPr lang="ru-RU" b="1" spc="155" dirty="0"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b="1" spc="14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spc="185" dirty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b="1" spc="155" dirty="0">
                <a:latin typeface="Times New Roman" pitchFamily="18" charset="0"/>
                <a:cs typeface="Times New Roman" pitchFamily="18" charset="0"/>
              </a:rPr>
              <a:t>ЛЮБОГО </a:t>
            </a:r>
            <a:r>
              <a:rPr lang="ru-RU" b="1" spc="170" dirty="0">
                <a:latin typeface="Times New Roman" pitchFamily="18" charset="0"/>
                <a:cs typeface="Times New Roman" pitchFamily="18" charset="0"/>
              </a:rPr>
              <a:t>ВЫБРАННОГО </a:t>
            </a:r>
            <a:r>
              <a:rPr lang="ru-RU" b="1" spc="180" dirty="0">
                <a:latin typeface="Times New Roman" pitchFamily="18" charset="0"/>
                <a:cs typeface="Times New Roman" pitchFamily="18" charset="0"/>
              </a:rPr>
              <a:t>ВАМИ </a:t>
            </a:r>
            <a:r>
              <a:rPr lang="ru-RU" b="1" spc="175" dirty="0"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lang="ru-RU" b="1" spc="2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180" dirty="0">
                <a:latin typeface="Times New Roman" pitchFamily="18" charset="0"/>
                <a:cs typeface="Times New Roman" pitchFamily="18" charset="0"/>
              </a:rPr>
              <a:t>ПОДГОТОВКИ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12065" marR="187960">
              <a:lnSpc>
                <a:spcPct val="116700"/>
              </a:lnSpc>
            </a:pPr>
            <a:r>
              <a:rPr lang="ru-RU" sz="4800" b="1" i="1" spc="1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spc="1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130" dirty="0">
                <a:latin typeface="Times New Roman" pitchFamily="18" charset="0"/>
                <a:cs typeface="Times New Roman" pitchFamily="18" charset="0"/>
              </a:rPr>
              <a:t>МЕСТО</a:t>
            </a:r>
            <a:r>
              <a:rPr lang="ru-RU" b="1" spc="1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25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spc="204" dirty="0">
                <a:latin typeface="Times New Roman" pitchFamily="18" charset="0"/>
                <a:cs typeface="Times New Roman" pitchFamily="18" charset="0"/>
              </a:rPr>
              <a:t>СКИДКА </a:t>
            </a:r>
            <a:r>
              <a:rPr lang="ru-RU" b="1" spc="5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spc="150" dirty="0">
                <a:latin typeface="Times New Roman" pitchFamily="18" charset="0"/>
                <a:cs typeface="Times New Roman" pitchFamily="18" charset="0"/>
              </a:rPr>
              <a:t>ОПЛАТУ ВСЕХ ЛЕТ </a:t>
            </a:r>
            <a:r>
              <a:rPr lang="ru-RU" b="1" spc="155" dirty="0">
                <a:latin typeface="Times New Roman" pitchFamily="18" charset="0"/>
                <a:cs typeface="Times New Roman" pitchFamily="18" charset="0"/>
              </a:rPr>
              <a:t>ОБУЧЕНИЯ В РАЗМЕРЕ</a:t>
            </a:r>
            <a:r>
              <a:rPr lang="ru-RU" b="1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325" dirty="0">
                <a:latin typeface="Times New Roman" pitchFamily="18" charset="0"/>
                <a:cs typeface="Times New Roman" pitchFamily="18" charset="0"/>
              </a:rPr>
              <a:t>50%.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EE9843DC-6B55-4572-AA70-5F391EC909B4}"/>
              </a:ext>
            </a:extLst>
          </p:cNvPr>
          <p:cNvSpPr/>
          <p:nvPr/>
        </p:nvSpPr>
        <p:spPr>
          <a:xfrm>
            <a:off x="138826" y="124942"/>
            <a:ext cx="1308974" cy="13609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A89154EE-5842-45D3-9750-0B10CFEC3CD2}"/>
              </a:ext>
            </a:extLst>
          </p:cNvPr>
          <p:cNvSpPr/>
          <p:nvPr/>
        </p:nvSpPr>
        <p:spPr>
          <a:xfrm>
            <a:off x="138826" y="124942"/>
            <a:ext cx="1308974" cy="13609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A08E0574-C169-4305-BC4D-501DA83F8E97}"/>
              </a:ext>
            </a:extLst>
          </p:cNvPr>
          <p:cNvSpPr txBox="1">
            <a:spLocks/>
          </p:cNvSpPr>
          <p:nvPr/>
        </p:nvSpPr>
        <p:spPr>
          <a:xfrm>
            <a:off x="1981200" y="179482"/>
            <a:ext cx="152781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200" b="1" i="0">
                <a:solidFill>
                  <a:srgbClr val="84162B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4400" i="1" kern="0" spc="185" dirty="0">
                <a:latin typeface="Times New Roman" pitchFamily="18" charset="0"/>
                <a:cs typeface="Times New Roman" pitchFamily="18" charset="0"/>
              </a:rPr>
              <a:t>ОФОРМЛЕНИЕ ПРОФСОЮЗНОЙ КВОТЫ НА ПЛАТНОЕ ОБУЧЕНИЕ</a:t>
            </a:r>
            <a:endParaRPr lang="ru-RU" sz="4400" i="1" kern="0" spc="24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BEAD336-080D-481B-93B1-591809011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2324100"/>
            <a:ext cx="7124700" cy="71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E457CE7-8BCA-4B35-8C99-70A8B6F19FEC}"/>
              </a:ext>
            </a:extLst>
          </p:cNvPr>
          <p:cNvSpPr txBox="1"/>
          <p:nvPr/>
        </p:nvSpPr>
        <p:spPr>
          <a:xfrm>
            <a:off x="1143000" y="2476500"/>
            <a:ext cx="8534400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постановлению Исполкома Федерации Независимых Профсоюзов России от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.20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профсоюзные работники и лица, направляемые членскими организациями ФНПР могут обучаться в СПбГУП на льготной основе – по квоте ФНПР. В настоящее время это касается, прежде всего, детей членов профсоюзных организаций.</a:t>
            </a:r>
          </a:p>
          <a:p>
            <a:pPr algn="just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Квота представляет собой скидку в размере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от стоимости 1 года обучения.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Данная льгота продлевается на каждый последующий учебный год и зависит от успеваемости учащихся (важно, чтобы они учились на "хорошо" и "отлично").</a:t>
            </a:r>
          </a:p>
          <a:p>
            <a:pPr algn="just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предоставления кандидатур для направления на учебу в СПбГУП по квоте установлен ФНПР до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мая 202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года.</a:t>
            </a:r>
          </a:p>
        </p:txBody>
      </p:sp>
    </p:spTree>
    <p:extLst>
      <p:ext uri="{BB962C8B-B14F-4D97-AF65-F5344CB8AC3E}">
        <p14:creationId xmlns:p14="http://schemas.microsoft.com/office/powerpoint/2010/main" val="423301047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495300"/>
            <a:ext cx="14401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spc="25" dirty="0">
                <a:latin typeface="Times New Roman" pitchFamily="18" charset="0"/>
                <a:cs typeface="Times New Roman" pitchFamily="18" charset="0"/>
              </a:rPr>
              <a:t>ВАШ</a:t>
            </a:r>
            <a:r>
              <a:rPr lang="ru-RU" sz="4400" i="1" spc="2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4400" i="1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i="1" spc="75" dirty="0">
                <a:latin typeface="Times New Roman" pitchFamily="18" charset="0"/>
                <a:cs typeface="Times New Roman" pitchFamily="18" charset="0"/>
              </a:rPr>
              <a:t>СПЕЦИАЛИСТ</a:t>
            </a:r>
            <a:r>
              <a:rPr lang="ru-RU" sz="4400" i="1" spc="75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sz="4400" i="1"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i="1" spc="220" dirty="0">
                <a:latin typeface="Times New Roman" pitchFamily="18" charset="0"/>
                <a:cs typeface="Times New Roman" pitchFamily="18" charset="0"/>
              </a:rPr>
              <a:t>ПРИЕМНОЙ</a:t>
            </a:r>
            <a:r>
              <a:rPr sz="4400" i="1" spc="3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i="1" spc="180" dirty="0">
                <a:latin typeface="Times New Roman" pitchFamily="18" charset="0"/>
                <a:cs typeface="Times New Roman" pitchFamily="18" charset="0"/>
              </a:rPr>
              <a:t>КОМИССИИ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762000" y="1790700"/>
            <a:ext cx="9220200" cy="40914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54605" marR="472440" indent="-1934845" algn="ctr">
              <a:lnSpc>
                <a:spcPct val="116700"/>
              </a:lnSpc>
              <a:spcBef>
                <a:spcPts val="90"/>
              </a:spcBef>
            </a:pPr>
            <a:r>
              <a:rPr sz="4400" i="1" u="sng" spc="480" dirty="0">
                <a:latin typeface="Times New Roman" pitchFamily="18" charset="0"/>
                <a:cs typeface="Times New Roman" pitchFamily="18" charset="0"/>
              </a:rPr>
              <a:t>КАПЛУНЕНКО</a:t>
            </a:r>
            <a:endParaRPr lang="ru-RU" sz="4400" i="1" u="sng" spc="480" dirty="0">
              <a:latin typeface="Times New Roman" pitchFamily="18" charset="0"/>
              <a:cs typeface="Times New Roman" pitchFamily="18" charset="0"/>
            </a:endParaRPr>
          </a:p>
          <a:p>
            <a:pPr marL="2554605" marR="472440" indent="-1934845" algn="ctr">
              <a:lnSpc>
                <a:spcPct val="116700"/>
              </a:lnSpc>
              <a:spcBef>
                <a:spcPts val="90"/>
              </a:spcBef>
            </a:pPr>
            <a:r>
              <a:rPr sz="4400" i="1" u="sng" spc="455" dirty="0">
                <a:latin typeface="Times New Roman" pitchFamily="18" charset="0"/>
                <a:cs typeface="Times New Roman" pitchFamily="18" charset="0"/>
              </a:rPr>
              <a:t>АЛЕКСЕЙ</a:t>
            </a:r>
            <a:endParaRPr lang="ru-RU" sz="4400" i="1" u="sng" spc="455" dirty="0">
              <a:latin typeface="Times New Roman" pitchFamily="18" charset="0"/>
              <a:cs typeface="Times New Roman" pitchFamily="18" charset="0"/>
            </a:endParaRPr>
          </a:p>
          <a:p>
            <a:pPr marL="2554605" marR="472440" indent="-1934845" algn="ctr">
              <a:lnSpc>
                <a:spcPct val="116700"/>
              </a:lnSpc>
              <a:spcBef>
                <a:spcPts val="90"/>
              </a:spcBef>
            </a:pPr>
            <a:r>
              <a:rPr sz="4400" i="1" u="sng" spc="555" dirty="0">
                <a:latin typeface="Times New Roman" pitchFamily="18" charset="0"/>
                <a:cs typeface="Times New Roman" pitchFamily="18" charset="0"/>
              </a:rPr>
              <a:t>МИХАЙЛОВИЧ</a:t>
            </a:r>
            <a:endParaRPr lang="ru-RU" sz="4400" i="1" u="sng" spc="555" dirty="0">
              <a:latin typeface="Times New Roman" pitchFamily="18" charset="0"/>
              <a:cs typeface="Times New Roman" pitchFamily="18" charset="0"/>
            </a:endParaRPr>
          </a:p>
          <a:p>
            <a:pPr marL="2554605" marR="472440" indent="-1934845" algn="ctr">
              <a:lnSpc>
                <a:spcPct val="116700"/>
              </a:lnSpc>
              <a:spcBef>
                <a:spcPts val="90"/>
              </a:spcBef>
            </a:pPr>
            <a:r>
              <a:rPr lang="ru-RU" sz="2400" b="0" spc="225" dirty="0">
                <a:latin typeface="Times New Roman" pitchFamily="18" charset="0"/>
                <a:cs typeface="Times New Roman" pitchFamily="18" charset="0"/>
              </a:rPr>
              <a:t>МОБ. </a:t>
            </a:r>
            <a:r>
              <a:rPr sz="2400" b="0" spc="225" dirty="0">
                <a:latin typeface="Times New Roman" pitchFamily="18" charset="0"/>
                <a:cs typeface="Times New Roman" pitchFamily="18" charset="0"/>
              </a:rPr>
              <a:t>ТЕЛ: </a:t>
            </a:r>
            <a:r>
              <a:rPr sz="2400" spc="459" dirty="0">
                <a:latin typeface="Times New Roman" pitchFamily="18" charset="0"/>
                <a:cs typeface="Times New Roman" pitchFamily="18" charset="0"/>
              </a:rPr>
              <a:t>+7 </a:t>
            </a:r>
            <a:r>
              <a:rPr sz="2400" spc="415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spc="415" dirty="0">
                <a:latin typeface="Times New Roman" pitchFamily="18" charset="0"/>
                <a:cs typeface="Times New Roman" pitchFamily="18" charset="0"/>
              </a:rPr>
              <a:t>900) 622-1148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554605" marR="472440" indent="-1934845" algn="ctr">
              <a:lnSpc>
                <a:spcPct val="116700"/>
              </a:lnSpc>
              <a:spcBef>
                <a:spcPts val="90"/>
              </a:spcBef>
            </a:pPr>
            <a:r>
              <a:rPr lang="en-US" sz="2400" b="0" spc="265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sz="2400" spc="265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sz="2400" u="sng" spc="365" dirty="0">
                <a:solidFill>
                  <a:srgbClr val="527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K</a:t>
            </a:r>
            <a:r>
              <a:rPr sz="2400" u="sng" spc="365" dirty="0">
                <a:solidFill>
                  <a:srgbClr val="5270FF"/>
                </a:solidFill>
                <a:uFill>
                  <a:solidFill>
                    <a:srgbClr val="527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APLUNENKOAM99@GUP.</a:t>
            </a:r>
            <a:r>
              <a:rPr lang="en-US" sz="2400" u="sng" spc="365" dirty="0">
                <a:solidFill>
                  <a:srgbClr val="5270FF"/>
                </a:solidFill>
                <a:uFill>
                  <a:solidFill>
                    <a:srgbClr val="527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endParaRPr lang="ru-RU" sz="2400" u="sng" spc="365" dirty="0">
              <a:solidFill>
                <a:srgbClr val="5270FF"/>
              </a:solidFill>
              <a:uFill>
                <a:solidFill>
                  <a:srgbClr val="5270FF"/>
                </a:solidFill>
              </a:u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375285" algn="ctr">
              <a:lnSpc>
                <a:spcPct val="100000"/>
              </a:lnSpc>
              <a:spcBef>
                <a:spcPts val="735"/>
              </a:spcBef>
            </a:pPr>
            <a:endParaRPr lang="ru-RU" sz="3600" u="sng" spc="365" dirty="0">
              <a:solidFill>
                <a:srgbClr val="5270FF"/>
              </a:solidFill>
              <a:uFill>
                <a:solidFill>
                  <a:srgbClr val="5270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4648200" y="9486900"/>
            <a:ext cx="897826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400" spc="229" dirty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sz="2400" spc="235" dirty="0">
                <a:latin typeface="Times New Roman" pitchFamily="18" charset="0"/>
                <a:cs typeface="Times New Roman" pitchFamily="18" charset="0"/>
              </a:rPr>
              <a:t>УНИВЕРСИТЕТА:</a:t>
            </a:r>
            <a:r>
              <a:rPr sz="2400" spc="45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u="sng" spc="365" dirty="0">
                <a:solidFill>
                  <a:srgbClr val="5270FF"/>
                </a:solidFill>
                <a:uFill>
                  <a:solidFill>
                    <a:srgbClr val="527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WWW.GUP.RU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B0DCA30E-AC6C-478C-A387-8D55FCED8C99}"/>
              </a:ext>
            </a:extLst>
          </p:cNvPr>
          <p:cNvSpPr/>
          <p:nvPr/>
        </p:nvSpPr>
        <p:spPr>
          <a:xfrm>
            <a:off x="138826" y="124942"/>
            <a:ext cx="1308974" cy="13609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AutoShape 4" descr="https://turboparser.ru/public/services/social/8a0cfbee41bcf0b5922a4b6f7517a86372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turboparser.ru/public/services/social/8a0cfbee41bcf0b5922a4b6f7517a86372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turboparser.ru/public/services/social/8a0cfbee41bcf0b5922a4b6f7517a86372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turboparser.ru/public/services/social/8a0cfbee41bcf0b5922a4b6f7517a86372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12"/>
          <p:cNvGrpSpPr/>
          <p:nvPr/>
        </p:nvGrpSpPr>
        <p:grpSpPr>
          <a:xfrm>
            <a:off x="12573000" y="1638300"/>
            <a:ext cx="3657600" cy="3505200"/>
            <a:chOff x="12876814" y="3494808"/>
            <a:chExt cx="2916620" cy="2947555"/>
          </a:xfrm>
        </p:grpSpPr>
        <p:pic>
          <p:nvPicPr>
            <p:cNvPr id="1026" name="Picture 2" descr="http://qrcoder.ru/code/?https%3A%2F%2Fvk.com%2Falekskaplunenko&amp;10&amp;0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8621" t="7273" r="8621" b="9091"/>
            <a:stretch>
              <a:fillRect/>
            </a:stretch>
          </p:blipFill>
          <p:spPr bwMode="auto">
            <a:xfrm>
              <a:off x="12876814" y="3494808"/>
              <a:ext cx="2916620" cy="2947555"/>
            </a:xfrm>
            <a:prstGeom prst="rect">
              <a:avLst/>
            </a:prstGeom>
            <a:noFill/>
          </p:spPr>
        </p:pic>
        <p:pic>
          <p:nvPicPr>
            <p:cNvPr id="1038" name="Picture 14" descr="https://elektriki116.ru/wp-content/uploads/2019/01/2019-09-17_23-47-15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3944600" y="4762500"/>
              <a:ext cx="761232" cy="485776"/>
            </a:xfrm>
            <a:prstGeom prst="rect">
              <a:avLst/>
            </a:prstGeom>
            <a:noFill/>
          </p:spPr>
        </p:pic>
      </p:grpSp>
      <p:sp>
        <p:nvSpPr>
          <p:cNvPr id="14" name="object 5"/>
          <p:cNvSpPr txBox="1">
            <a:spLocks/>
          </p:cNvSpPr>
          <p:nvPr/>
        </p:nvSpPr>
        <p:spPr>
          <a:xfrm>
            <a:off x="762000" y="5524500"/>
            <a:ext cx="9220200" cy="39474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54605" marR="472440" lvl="0" indent="-1934845" algn="ctr" defTabSz="914400" eaLnBrk="1" fontAlgn="auto" latinLnBrk="0" hangingPunct="1">
              <a:lnSpc>
                <a:spcPct val="1167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sng" strike="noStrike" kern="0" cap="none" spc="48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КУЗНЕЦОВА</a:t>
            </a:r>
          </a:p>
          <a:p>
            <a:pPr marL="2554605" marR="472440" lvl="0" indent="-1934845" algn="ctr" defTabSz="914400" eaLnBrk="1" fontAlgn="auto" latinLnBrk="0" hangingPunct="1">
              <a:lnSpc>
                <a:spcPct val="1167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sng" strike="noStrike" kern="0" cap="none" spc="45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АЛЕКСАНДРА</a:t>
            </a:r>
          </a:p>
          <a:p>
            <a:pPr marL="2554605" marR="472440" lvl="0" indent="-1934845" algn="ctr" defTabSz="914400" eaLnBrk="1" fontAlgn="auto" latinLnBrk="0" hangingPunct="1">
              <a:lnSpc>
                <a:spcPct val="1167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u="sng" kern="0" spc="555" dirty="0">
                <a:latin typeface="Times New Roman" pitchFamily="18" charset="0"/>
                <a:cs typeface="Times New Roman" pitchFamily="18" charset="0"/>
              </a:rPr>
              <a:t>АЛЕКСАНДРОВНА</a:t>
            </a:r>
            <a:endParaRPr kumimoji="0" lang="ru-RU" sz="4400" b="1" i="1" u="sng" strike="noStrike" kern="0" cap="none" spc="55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554605" marR="472440" lvl="0" indent="-1934845" algn="ctr" defTabSz="914400" eaLnBrk="1" fontAlgn="auto" latinLnBrk="0" hangingPunct="1">
              <a:lnSpc>
                <a:spcPct val="1167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2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МОБ. ТЕЛ: </a:t>
            </a:r>
            <a:r>
              <a:rPr kumimoji="0" lang="ru-RU" sz="2400" b="1" i="0" u="none" strike="noStrike" kern="0" cap="none" spc="459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+7 </a:t>
            </a:r>
            <a:r>
              <a:rPr kumimoji="0" lang="ru-RU" sz="2400" b="1" i="0" u="none" strike="noStrike" kern="0" cap="none" spc="4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(921) 446-0035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554605" marR="472440" indent="-1934845" algn="ctr">
              <a:lnSpc>
                <a:spcPct val="116700"/>
              </a:lnSpc>
              <a:spcBef>
                <a:spcPts val="90"/>
              </a:spcBef>
            </a:pPr>
            <a:r>
              <a:rPr kumimoji="0" lang="ru-RU" sz="2400" b="0" i="0" u="none" strike="noStrike" kern="0" cap="none" spc="26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E-MAIL</a:t>
            </a:r>
            <a:r>
              <a:rPr kumimoji="0" lang="ru-RU" sz="2400" b="1" i="0" u="none" strike="noStrike" kern="0" cap="none" spc="26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en-US" sz="2400" b="1" u="sng" kern="0" spc="365" dirty="0">
                <a:solidFill>
                  <a:srgbClr val="527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KUZNETSOVAAA99@GUP.RU </a:t>
            </a:r>
            <a:endParaRPr kumimoji="0" lang="ru-RU" sz="2400" b="1" i="0" u="sng" strike="noStrike" kern="0" cap="none" spc="365" normalizeH="0" baseline="0" noProof="0" dirty="0">
              <a:ln>
                <a:noFill/>
              </a:ln>
              <a:solidFill>
                <a:srgbClr val="5270FF"/>
              </a:solidFill>
              <a:effectLst/>
              <a:uLnTx/>
              <a:uFill>
                <a:solidFill>
                  <a:srgbClr val="5270FF"/>
                </a:solidFill>
              </a:uFill>
              <a:latin typeface="Times New Roman" pitchFamily="18" charset="0"/>
              <a:ea typeface="+mn-ea"/>
              <a:cs typeface="Times New Roman" pitchFamily="18" charset="0"/>
              <a:hlinkClick r:id="rId2"/>
            </a:endParaRPr>
          </a:p>
          <a:p>
            <a:pPr marL="375285" marR="0" lvl="0" indent="0" algn="ctr" defTabSz="914400" eaLnBrk="1" fontAlgn="auto" latinLnBrk="0" hangingPunct="1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sng" strike="noStrike" kern="0" cap="none" spc="365" normalizeH="0" baseline="0" noProof="0" dirty="0">
              <a:ln>
                <a:noFill/>
              </a:ln>
              <a:solidFill>
                <a:srgbClr val="5270FF"/>
              </a:solidFill>
              <a:effectLst/>
              <a:uLnTx/>
              <a:uFill>
                <a:solidFill>
                  <a:srgbClr val="5270FF"/>
                </a:solidFill>
              </a:u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9" name="Группа 20"/>
          <p:cNvGrpSpPr/>
          <p:nvPr/>
        </p:nvGrpSpPr>
        <p:grpSpPr>
          <a:xfrm>
            <a:off x="12573000" y="5295900"/>
            <a:ext cx="3733800" cy="3733800"/>
            <a:chOff x="12573000" y="5295900"/>
            <a:chExt cx="3733800" cy="3733800"/>
          </a:xfrm>
        </p:grpSpPr>
        <p:pic>
          <p:nvPicPr>
            <p:cNvPr id="3" name="Picture 2" descr="C:\Users\kaplunenkoam99\Downloads\qrcode_vk.com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7111" t="7111" r="5778" b="5778"/>
            <a:stretch>
              <a:fillRect/>
            </a:stretch>
          </p:blipFill>
          <p:spPr bwMode="auto">
            <a:xfrm>
              <a:off x="12573000" y="5295900"/>
              <a:ext cx="3733800" cy="3733800"/>
            </a:xfrm>
            <a:prstGeom prst="rect">
              <a:avLst/>
            </a:prstGeom>
            <a:noFill/>
          </p:spPr>
        </p:pic>
        <p:pic>
          <p:nvPicPr>
            <p:cNvPr id="7" name="Picture 4" descr="C:\Users\kaplunenkoam99\Desktop\vk-process-minin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792200" y="6591300"/>
              <a:ext cx="1243871" cy="103226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3068320"/>
          </a:xfrm>
          <a:custGeom>
            <a:avLst/>
            <a:gdLst/>
            <a:ahLst/>
            <a:cxnLst/>
            <a:rect l="l" t="t" r="r" b="b"/>
            <a:pathLst>
              <a:path w="18288000" h="3068320">
                <a:moveTo>
                  <a:pt x="0" y="3068208"/>
                </a:moveTo>
                <a:lnTo>
                  <a:pt x="18288000" y="3068208"/>
                </a:lnTo>
                <a:lnTo>
                  <a:pt x="18288000" y="0"/>
                </a:lnTo>
                <a:lnTo>
                  <a:pt x="0" y="0"/>
                </a:lnTo>
                <a:lnTo>
                  <a:pt x="0" y="3068208"/>
                </a:lnTo>
                <a:close/>
              </a:path>
            </a:pathLst>
          </a:custGeom>
          <a:solidFill>
            <a:srgbClr val="84162B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639300"/>
            <a:ext cx="18288000" cy="648246"/>
          </a:xfrm>
          <a:custGeom>
            <a:avLst/>
            <a:gdLst/>
            <a:ahLst/>
            <a:cxnLst/>
            <a:rect l="l" t="t" r="r" b="b"/>
            <a:pathLst>
              <a:path w="18288000" h="713740">
                <a:moveTo>
                  <a:pt x="0" y="713194"/>
                </a:moveTo>
                <a:lnTo>
                  <a:pt x="18288000" y="713194"/>
                </a:lnTo>
                <a:lnTo>
                  <a:pt x="18288000" y="0"/>
                </a:lnTo>
                <a:lnTo>
                  <a:pt x="0" y="0"/>
                </a:lnTo>
                <a:lnTo>
                  <a:pt x="0" y="713194"/>
                </a:lnTo>
                <a:close/>
              </a:path>
            </a:pathLst>
          </a:custGeom>
          <a:solidFill>
            <a:srgbClr val="84162B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086100"/>
            <a:ext cx="18288000" cy="6506209"/>
          </a:xfrm>
          <a:custGeom>
            <a:avLst/>
            <a:gdLst/>
            <a:ahLst/>
            <a:cxnLst/>
            <a:rect l="l" t="t" r="r" b="b"/>
            <a:pathLst>
              <a:path w="18288000" h="6506209">
                <a:moveTo>
                  <a:pt x="0" y="6505597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6505597"/>
                </a:lnTo>
                <a:lnTo>
                  <a:pt x="0" y="6505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53000" y="1333500"/>
            <a:ext cx="818453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i="1" spc="409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НАШИ</a:t>
            </a:r>
            <a:r>
              <a:rPr sz="4400" i="1" spc="5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i="1" spc="3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ФАКУЛЬТЕТЫ</a:t>
            </a:r>
          </a:p>
        </p:txBody>
      </p:sp>
      <p:sp>
        <p:nvSpPr>
          <p:cNvPr id="6" name="object 6"/>
          <p:cNvSpPr/>
          <p:nvPr/>
        </p:nvSpPr>
        <p:spPr>
          <a:xfrm>
            <a:off x="381000" y="4610100"/>
            <a:ext cx="177117" cy="177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5295900"/>
            <a:ext cx="177117" cy="1771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6057900"/>
            <a:ext cx="177117" cy="1771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6743700"/>
            <a:ext cx="177117" cy="1771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" y="7429500"/>
            <a:ext cx="177117" cy="1771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5800" y="4305300"/>
            <a:ext cx="7924799" cy="36125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90"/>
              </a:spcBef>
              <a:tabLst>
                <a:tab pos="4300220" algn="l"/>
              </a:tabLst>
            </a:pPr>
            <a:r>
              <a:rPr sz="4000" b="1" spc="26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Факультет культуры</a:t>
            </a:r>
            <a:r>
              <a:rPr sz="4000" b="1" spc="65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4000" b="1" spc="26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Факультет искусств</a:t>
            </a:r>
            <a:r>
              <a:rPr sz="4000" b="1" spc="9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4000" b="1" spc="26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Экономический</a:t>
            </a:r>
            <a:r>
              <a:rPr lang="ru-RU" sz="4000" b="1" spc="26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26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факультет  Юридический факультет  Факультет</a:t>
            </a:r>
            <a:r>
              <a:rPr sz="4000" b="1" spc="-1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26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конфликтологии</a:t>
            </a:r>
          </a:p>
        </p:txBody>
      </p:sp>
      <p:sp>
        <p:nvSpPr>
          <p:cNvPr id="12" name="object 12"/>
          <p:cNvSpPr/>
          <p:nvPr/>
        </p:nvSpPr>
        <p:spPr>
          <a:xfrm>
            <a:off x="8704390" y="3086100"/>
            <a:ext cx="9583610" cy="655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2213" y="551191"/>
            <a:ext cx="753972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spc="185" dirty="0">
                <a:latin typeface="Times New Roman" pitchFamily="18" charset="0"/>
                <a:cs typeface="Times New Roman" pitchFamily="18" charset="0"/>
              </a:rPr>
              <a:t>ФАКУЛЬТЕТ</a:t>
            </a:r>
            <a:r>
              <a:rPr sz="4400" i="1" spc="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i="1" spc="200" dirty="0">
                <a:latin typeface="Times New Roman" pitchFamily="18" charset="0"/>
                <a:cs typeface="Times New Roman" pitchFamily="18" charset="0"/>
              </a:rPr>
              <a:t>КУЛЬТУРЫ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52762" y="1693268"/>
            <a:ext cx="4800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580" dirty="0">
                <a:latin typeface="Times New Roman" panose="02020603050405020304" pitchFamily="18" charset="0"/>
                <a:cs typeface="Times New Roman" pitchFamily="18" charset="0"/>
              </a:rPr>
              <a:t>Ж</a:t>
            </a:r>
            <a:r>
              <a:rPr sz="2400" b="1" u="sng" spc="370" dirty="0">
                <a:latin typeface="Times New Roman" panose="02020603050405020304" pitchFamily="18" charset="0"/>
                <a:cs typeface="Times New Roman" pitchFamily="18" charset="0"/>
              </a:rPr>
              <a:t>У</a:t>
            </a:r>
            <a:r>
              <a:rPr sz="2400" b="1" u="sng" spc="300" dirty="0">
                <a:latin typeface="Times New Roman" panose="02020603050405020304" pitchFamily="18" charset="0"/>
                <a:cs typeface="Times New Roman" pitchFamily="18" charset="0"/>
              </a:rPr>
              <a:t>Р</a:t>
            </a:r>
            <a:r>
              <a:rPr sz="2400" b="1" u="sng" spc="305" dirty="0">
                <a:latin typeface="Times New Roman" panose="02020603050405020304" pitchFamily="18" charset="0"/>
                <a:cs typeface="Times New Roman" pitchFamily="18" charset="0"/>
              </a:rPr>
              <a:t>Н</a:t>
            </a:r>
            <a:r>
              <a:rPr sz="2400" b="1" u="sng" spc="420" dirty="0">
                <a:latin typeface="Times New Roman" panose="02020603050405020304" pitchFamily="18" charset="0"/>
                <a:cs typeface="Times New Roman" pitchFamily="18" charset="0"/>
              </a:rPr>
              <a:t>А</a:t>
            </a:r>
            <a:r>
              <a:rPr sz="2400" b="1" u="sng" spc="360" dirty="0">
                <a:latin typeface="Times New Roman" panose="02020603050405020304" pitchFamily="18" charset="0"/>
                <a:cs typeface="Times New Roman" pitchFamily="18" charset="0"/>
              </a:rPr>
              <a:t>Л</a:t>
            </a:r>
            <a:r>
              <a:rPr sz="2400" b="1" u="sng" spc="434" dirty="0">
                <a:latin typeface="Times New Roman" panose="02020603050405020304" pitchFamily="18" charset="0"/>
                <a:cs typeface="Times New Roman" pitchFamily="18" charset="0"/>
              </a:rPr>
              <a:t>И</a:t>
            </a:r>
            <a:r>
              <a:rPr sz="2400" b="1" u="sng" spc="225" dirty="0">
                <a:latin typeface="Times New Roman" panose="02020603050405020304" pitchFamily="18" charset="0"/>
                <a:cs typeface="Times New Roman" pitchFamily="18" charset="0"/>
              </a:rPr>
              <a:t>С</a:t>
            </a:r>
            <a:r>
              <a:rPr sz="2400" b="1" u="sng" spc="300" dirty="0">
                <a:latin typeface="Times New Roman" panose="02020603050405020304" pitchFamily="18" charset="0"/>
                <a:cs typeface="Times New Roman" pitchFamily="18" charset="0"/>
              </a:rPr>
              <a:t>Т</a:t>
            </a:r>
            <a:r>
              <a:rPr sz="2400" b="1" u="sng" spc="434" dirty="0">
                <a:latin typeface="Times New Roman" panose="02020603050405020304" pitchFamily="18" charset="0"/>
                <a:cs typeface="Times New Roman" pitchFamily="18" charset="0"/>
              </a:rPr>
              <a:t>И</a:t>
            </a:r>
            <a:r>
              <a:rPr sz="2400" b="1" u="sng" spc="430" dirty="0">
                <a:latin typeface="Times New Roman" panose="02020603050405020304" pitchFamily="18" charset="0"/>
                <a:cs typeface="Times New Roman" pitchFamily="18" charset="0"/>
              </a:rPr>
              <a:t>К</a:t>
            </a:r>
            <a:r>
              <a:rPr sz="2400" b="1" u="sng" spc="210" dirty="0">
                <a:latin typeface="Times New Roman" panose="02020603050405020304" pitchFamily="18" charset="0"/>
                <a:cs typeface="Times New Roman" pitchFamily="18" charset="0"/>
              </a:rPr>
              <a:t>А</a:t>
            </a:r>
            <a:endParaRPr sz="2400" u="sng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91800" y="1866900"/>
            <a:ext cx="6478562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000" b="1" u="sng" spc="434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2000" spc="434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spc="200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БЮДЖЕТНЫХ</a:t>
            </a:r>
            <a:r>
              <a:rPr lang="ru-RU" sz="2000" spc="-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МЕСТА (КЦП) </a:t>
            </a:r>
            <a:br>
              <a:rPr lang="ru-RU" sz="2000" spc="434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spc="434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ДО </a:t>
            </a:r>
            <a:r>
              <a:rPr lang="en-US" sz="2000" b="1" u="sng" spc="434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2000" b="1" u="sng" spc="434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sz="2000" spc="434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2000" spc="200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БЮДЖЕТНЫХ</a:t>
            </a:r>
            <a:r>
              <a:rPr sz="2000" spc="-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20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МЕСТ</a:t>
            </a:r>
            <a:r>
              <a:rPr lang="ru-RU" sz="20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ru-RU" sz="2000" spc="125" dirty="0" err="1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СПбГУП</a:t>
            </a:r>
            <a:r>
              <a:rPr lang="ru-RU" sz="20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)</a:t>
            </a:r>
            <a:endParaRPr sz="20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00400" y="3390900"/>
            <a:ext cx="3657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345" dirty="0">
                <a:latin typeface="Times New Roman" panose="02020603050405020304" pitchFamily="18" charset="0"/>
                <a:cs typeface="Times New Roman" pitchFamily="18" charset="0"/>
              </a:rPr>
              <a:t>ЛИНГВИСТИКА</a:t>
            </a:r>
            <a:endParaRPr sz="2400" u="sng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4400" y="2552700"/>
            <a:ext cx="8077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72460" algn="l"/>
                <a:tab pos="3982720" algn="l"/>
                <a:tab pos="6836409" algn="l"/>
              </a:tabLst>
            </a:pPr>
            <a:r>
              <a:rPr sz="2400" b="1" u="sng" spc="300" dirty="0">
                <a:latin typeface="Times New Roman" panose="02020603050405020304" pitchFamily="18" charset="0"/>
                <a:cs typeface="Times New Roman" pitchFamily="18" charset="0"/>
              </a:rPr>
              <a:t>Р</a:t>
            </a:r>
            <a:r>
              <a:rPr sz="2400" b="1" u="sng" spc="220" dirty="0">
                <a:latin typeface="Times New Roman" panose="02020603050405020304" pitchFamily="18" charset="0"/>
                <a:cs typeface="Times New Roman" pitchFamily="18" charset="0"/>
              </a:rPr>
              <a:t>Е</a:t>
            </a:r>
            <a:r>
              <a:rPr sz="2400" b="1" u="sng" spc="430" dirty="0">
                <a:latin typeface="Times New Roman" panose="02020603050405020304" pitchFamily="18" charset="0"/>
                <a:cs typeface="Times New Roman" pitchFamily="18" charset="0"/>
              </a:rPr>
              <a:t>К</a:t>
            </a:r>
            <a:r>
              <a:rPr sz="2400" b="1" u="sng" spc="360" dirty="0">
                <a:latin typeface="Times New Roman" panose="02020603050405020304" pitchFamily="18" charset="0"/>
                <a:cs typeface="Times New Roman" pitchFamily="18" charset="0"/>
              </a:rPr>
              <a:t>Л</a:t>
            </a:r>
            <a:r>
              <a:rPr sz="2400" b="1" u="sng" spc="420" dirty="0">
                <a:latin typeface="Times New Roman" panose="02020603050405020304" pitchFamily="18" charset="0"/>
                <a:cs typeface="Times New Roman" pitchFamily="18" charset="0"/>
              </a:rPr>
              <a:t>А</a:t>
            </a:r>
            <a:r>
              <a:rPr sz="2400" b="1" u="sng" spc="355" dirty="0">
                <a:latin typeface="Times New Roman" panose="02020603050405020304" pitchFamily="18" charset="0"/>
                <a:cs typeface="Times New Roman" pitchFamily="18" charset="0"/>
              </a:rPr>
              <a:t>М</a:t>
            </a:r>
            <a:r>
              <a:rPr sz="2400" b="1" u="sng" spc="210" dirty="0">
                <a:latin typeface="Times New Roman" panose="02020603050405020304" pitchFamily="18" charset="0"/>
                <a:cs typeface="Times New Roman" pitchFamily="18" charset="0"/>
              </a:rPr>
              <a:t>А</a:t>
            </a:r>
            <a:r>
              <a:rPr lang="ru-RU" sz="2400" b="1" u="sng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2400" b="1" u="sng" spc="225" dirty="0">
                <a:latin typeface="Times New Roman" panose="02020603050405020304" pitchFamily="18" charset="0"/>
                <a:cs typeface="Times New Roman" pitchFamily="18" charset="0"/>
              </a:rPr>
              <a:t>И</a:t>
            </a:r>
            <a:r>
              <a:rPr lang="ru-RU" sz="2400" b="1" u="sng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2400" b="1" u="sng" spc="225" dirty="0">
                <a:latin typeface="Times New Roman" panose="02020603050405020304" pitchFamily="18" charset="0"/>
                <a:cs typeface="Times New Roman" pitchFamily="18" charset="0"/>
              </a:rPr>
              <a:t>С</a:t>
            </a:r>
            <a:r>
              <a:rPr sz="2400" b="1" u="sng" spc="300" dirty="0">
                <a:latin typeface="Times New Roman" panose="02020603050405020304" pitchFamily="18" charset="0"/>
                <a:cs typeface="Times New Roman" pitchFamily="18" charset="0"/>
              </a:rPr>
              <a:t>В</a:t>
            </a:r>
            <a:r>
              <a:rPr sz="2400" b="1" u="sng" spc="315" dirty="0">
                <a:latin typeface="Times New Roman" panose="02020603050405020304" pitchFamily="18" charset="0"/>
                <a:cs typeface="Times New Roman" pitchFamily="18" charset="0"/>
              </a:rPr>
              <a:t>Я</a:t>
            </a:r>
            <a:r>
              <a:rPr sz="2400" b="1" u="sng" spc="459" dirty="0">
                <a:latin typeface="Times New Roman" panose="02020603050405020304" pitchFamily="18" charset="0"/>
                <a:cs typeface="Times New Roman" pitchFamily="18" charset="0"/>
              </a:rPr>
              <a:t>З</a:t>
            </a:r>
            <a:r>
              <a:rPr sz="2400" b="1" u="sng" spc="225" dirty="0">
                <a:latin typeface="Times New Roman" panose="02020603050405020304" pitchFamily="18" charset="0"/>
                <a:cs typeface="Times New Roman" pitchFamily="18" charset="0"/>
              </a:rPr>
              <a:t>И</a:t>
            </a:r>
            <a:r>
              <a:rPr lang="ru-RU" sz="2400" b="1" u="sng" spc="47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2400" b="1" u="sng" spc="15" dirty="0">
                <a:latin typeface="Times New Roman" panose="02020603050405020304" pitchFamily="18" charset="0"/>
                <a:cs typeface="Times New Roman" pitchFamily="18" charset="0"/>
              </a:rPr>
              <a:t>С</a:t>
            </a:r>
            <a:r>
              <a:rPr lang="ru-RU" sz="2400" b="1" u="sng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2400" b="1" u="sng" spc="270" dirty="0">
                <a:latin typeface="Times New Roman" panose="02020603050405020304" pitchFamily="18" charset="0"/>
                <a:cs typeface="Times New Roman" pitchFamily="18" charset="0"/>
              </a:rPr>
              <a:t>О</a:t>
            </a:r>
            <a:r>
              <a:rPr sz="2400" b="1" u="sng" spc="300" dirty="0">
                <a:latin typeface="Times New Roman" panose="02020603050405020304" pitchFamily="18" charset="0"/>
                <a:cs typeface="Times New Roman" pitchFamily="18" charset="0"/>
              </a:rPr>
              <a:t>Б</a:t>
            </a:r>
            <a:r>
              <a:rPr sz="2400" b="1" u="sng" spc="509" dirty="0">
                <a:latin typeface="Times New Roman" panose="02020603050405020304" pitchFamily="18" charset="0"/>
                <a:cs typeface="Times New Roman" pitchFamily="18" charset="0"/>
              </a:rPr>
              <a:t>Щ</a:t>
            </a:r>
            <a:r>
              <a:rPr sz="2400" b="1" u="sng" spc="220" dirty="0">
                <a:latin typeface="Times New Roman" panose="02020603050405020304" pitchFamily="18" charset="0"/>
                <a:cs typeface="Times New Roman" pitchFamily="18" charset="0"/>
              </a:rPr>
              <a:t>Е</a:t>
            </a:r>
            <a:r>
              <a:rPr sz="2400" b="1" u="sng" spc="225" dirty="0">
                <a:latin typeface="Times New Roman" panose="02020603050405020304" pitchFamily="18" charset="0"/>
                <a:cs typeface="Times New Roman" pitchFamily="18" charset="0"/>
              </a:rPr>
              <a:t>С</a:t>
            </a:r>
            <a:r>
              <a:rPr sz="2400" b="1" u="sng" spc="300" dirty="0">
                <a:latin typeface="Times New Roman" panose="02020603050405020304" pitchFamily="18" charset="0"/>
                <a:cs typeface="Times New Roman" pitchFamily="18" charset="0"/>
              </a:rPr>
              <a:t>ТВ</a:t>
            </a:r>
            <a:r>
              <a:rPr sz="2400" b="1" u="sng" spc="220" dirty="0">
                <a:latin typeface="Times New Roman" panose="02020603050405020304" pitchFamily="18" charset="0"/>
                <a:cs typeface="Times New Roman" pitchFamily="18" charset="0"/>
              </a:rPr>
              <a:t>Е</a:t>
            </a:r>
            <a:r>
              <a:rPr sz="2400" b="1" u="sng" spc="305" dirty="0">
                <a:latin typeface="Times New Roman" panose="02020603050405020304" pitchFamily="18" charset="0"/>
                <a:cs typeface="Times New Roman" pitchFamily="18" charset="0"/>
              </a:rPr>
              <a:t>НН</a:t>
            </a:r>
            <a:r>
              <a:rPr sz="2400" b="1" u="sng" spc="270" dirty="0">
                <a:latin typeface="Times New Roman" panose="02020603050405020304" pitchFamily="18" charset="0"/>
                <a:cs typeface="Times New Roman" pitchFamily="18" charset="0"/>
              </a:rPr>
              <a:t>О</a:t>
            </a:r>
            <a:r>
              <a:rPr sz="2400" b="1" u="sng" spc="225" dirty="0">
                <a:latin typeface="Times New Roman" panose="02020603050405020304" pitchFamily="18" charset="0"/>
                <a:cs typeface="Times New Roman" pitchFamily="18" charset="0"/>
              </a:rPr>
              <a:t>С</a:t>
            </a:r>
            <a:r>
              <a:rPr sz="2400" b="1" u="sng" spc="300" dirty="0">
                <a:latin typeface="Times New Roman" panose="02020603050405020304" pitchFamily="18" charset="0"/>
                <a:cs typeface="Times New Roman" pitchFamily="18" charset="0"/>
              </a:rPr>
              <a:t>Т</a:t>
            </a:r>
            <a:r>
              <a:rPr sz="2400" b="1" u="sng" spc="190" dirty="0">
                <a:latin typeface="Times New Roman" panose="02020603050405020304" pitchFamily="18" charset="0"/>
                <a:cs typeface="Times New Roman" pitchFamily="18" charset="0"/>
              </a:rPr>
              <a:t>Ь</a:t>
            </a:r>
            <a:r>
              <a:rPr sz="2400" b="1" u="sng" spc="70" dirty="0">
                <a:latin typeface="Times New Roman" panose="02020603050405020304" pitchFamily="18" charset="0"/>
                <a:cs typeface="Times New Roman" pitchFamily="18" charset="0"/>
              </a:rPr>
              <a:t>Ю</a:t>
            </a:r>
            <a:endParaRPr sz="2400" u="sng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5000" y="2019300"/>
            <a:ext cx="5572125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-150" dirty="0">
                <a:latin typeface="Times New Roman" panose="02020603050405020304" pitchFamily="18" charset="0"/>
                <a:cs typeface="Times New Roman" pitchFamily="18" charset="0"/>
              </a:rPr>
              <a:t>(литература, </a:t>
            </a:r>
            <a:r>
              <a:rPr sz="2400" spc="-245" dirty="0">
                <a:latin typeface="Times New Roman" panose="02020603050405020304" pitchFamily="18" charset="0"/>
                <a:cs typeface="Times New Roman" pitchFamily="18" charset="0"/>
              </a:rPr>
              <a:t>русский </a:t>
            </a:r>
            <a:r>
              <a:rPr sz="2400" spc="-225" dirty="0">
                <a:latin typeface="Times New Roman" panose="02020603050405020304" pitchFamily="18" charset="0"/>
                <a:cs typeface="Times New Roman" pitchFamily="18" charset="0"/>
              </a:rPr>
              <a:t>язык, </a:t>
            </a:r>
            <a:r>
              <a:rPr sz="2400" spc="-180" dirty="0">
                <a:latin typeface="Times New Roman" panose="02020603050405020304" pitchFamily="18" charset="0"/>
                <a:cs typeface="Times New Roman" pitchFamily="18" charset="0"/>
              </a:rPr>
              <a:t>творческое</a:t>
            </a:r>
            <a:r>
              <a:rPr sz="2400" spc="-40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2400" spc="-180" dirty="0">
                <a:latin typeface="Times New Roman" panose="02020603050405020304" pitchFamily="18" charset="0"/>
                <a:cs typeface="Times New Roman" pitchFamily="18" charset="0"/>
              </a:rPr>
              <a:t>испытание)</a:t>
            </a:r>
            <a:endParaRPr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5000" y="3695700"/>
            <a:ext cx="601980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-215" dirty="0">
                <a:latin typeface="Times New Roman" panose="02020603050405020304" pitchFamily="18" charset="0"/>
                <a:cs typeface="Times New Roman" pitchFamily="18" charset="0"/>
              </a:rPr>
              <a:t>(русский </a:t>
            </a:r>
            <a:r>
              <a:rPr sz="2400" spc="-225" dirty="0">
                <a:latin typeface="Times New Roman" panose="02020603050405020304" pitchFamily="18" charset="0"/>
                <a:cs typeface="Times New Roman" pitchFamily="18" charset="0"/>
              </a:rPr>
              <a:t>язык, </a:t>
            </a:r>
            <a:r>
              <a:rPr sz="2400" spc="-190" dirty="0" err="1">
                <a:latin typeface="Times New Roman" panose="02020603050405020304" pitchFamily="18" charset="0"/>
                <a:cs typeface="Times New Roman" pitchFamily="18" charset="0"/>
              </a:rPr>
              <a:t>иностранный</a:t>
            </a:r>
            <a:r>
              <a:rPr sz="2400" spc="-42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2400" spc="-225" dirty="0" err="1">
                <a:latin typeface="Times New Roman" panose="02020603050405020304" pitchFamily="18" charset="0"/>
                <a:cs typeface="Times New Roman" pitchFamily="18" charset="0"/>
              </a:rPr>
              <a:t>язык</a:t>
            </a:r>
            <a:r>
              <a:rPr lang="ru-RU" sz="2400" spc="-225" dirty="0">
                <a:latin typeface="Times New Roman" panose="02020603050405020304" pitchFamily="18" charset="0"/>
                <a:cs typeface="Times New Roman" pitchFamily="18" charset="0"/>
              </a:rPr>
              <a:t> +</a:t>
            </a:r>
            <a:r>
              <a:rPr lang="en-US" sz="2400" spc="-185" dirty="0">
                <a:latin typeface="Times New Roman" panose="02020603050405020304" pitchFamily="18" charset="0"/>
                <a:cs typeface="Times New Roman" pitchFamily="18" charset="0"/>
              </a:rPr>
              <a:t>1 </a:t>
            </a:r>
            <a:r>
              <a:rPr lang="ru-RU" sz="2400" spc="-185" dirty="0">
                <a:latin typeface="Times New Roman" panose="02020603050405020304" pitchFamily="18" charset="0"/>
                <a:cs typeface="Times New Roman" pitchFamily="18" charset="0"/>
              </a:rPr>
              <a:t>предмет на выбор)</a:t>
            </a:r>
            <a:r>
              <a:rPr lang="ru-RU" sz="2400" spc="-22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52600" y="2857500"/>
            <a:ext cx="594360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-215" dirty="0">
                <a:latin typeface="Times New Roman" panose="02020603050405020304" pitchFamily="18" charset="0"/>
                <a:cs typeface="Times New Roman" pitchFamily="18" charset="0"/>
              </a:rPr>
              <a:t>(русский </a:t>
            </a:r>
            <a:r>
              <a:rPr sz="2400" spc="-225" dirty="0">
                <a:latin typeface="Times New Roman" panose="02020603050405020304" pitchFamily="18" charset="0"/>
                <a:cs typeface="Times New Roman" pitchFamily="18" charset="0"/>
              </a:rPr>
              <a:t>язык, </a:t>
            </a:r>
            <a:r>
              <a:rPr sz="2400" spc="-185" dirty="0" err="1">
                <a:latin typeface="Times New Roman" panose="02020603050405020304" pitchFamily="18" charset="0"/>
                <a:cs typeface="Times New Roman" pitchFamily="18" charset="0"/>
              </a:rPr>
              <a:t>об</a:t>
            </a:r>
            <a:r>
              <a:rPr lang="ru-RU" sz="2400" spc="-185" dirty="0" err="1">
                <a:latin typeface="Times New Roman" panose="02020603050405020304" pitchFamily="18" charset="0"/>
                <a:cs typeface="Times New Roman" pitchFamily="18" charset="0"/>
              </a:rPr>
              <a:t>щ</a:t>
            </a:r>
            <a:r>
              <a:rPr sz="2400" spc="-185" dirty="0" err="1">
                <a:latin typeface="Times New Roman" panose="02020603050405020304" pitchFamily="18" charset="0"/>
                <a:cs typeface="Times New Roman" pitchFamily="18" charset="0"/>
              </a:rPr>
              <a:t>ествознание</a:t>
            </a:r>
            <a:r>
              <a:rPr lang="en-US" sz="2400" spc="-18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spc="-18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spc="-185" dirty="0">
                <a:latin typeface="Times New Roman" panose="02020603050405020304" pitchFamily="18" charset="0"/>
                <a:cs typeface="Times New Roman" pitchFamily="18" charset="0"/>
              </a:rPr>
              <a:t>+1 </a:t>
            </a:r>
            <a:r>
              <a:rPr lang="ru-RU" sz="2400" spc="-185" dirty="0">
                <a:latin typeface="Times New Roman" panose="02020603050405020304" pitchFamily="18" charset="0"/>
                <a:cs typeface="Times New Roman" pitchFamily="18" charset="0"/>
              </a:rPr>
              <a:t>предмет на выбор</a:t>
            </a:r>
            <a:r>
              <a:rPr lang="en-US" sz="2400" spc="-185" dirty="0">
                <a:latin typeface="Times New Roman" panose="02020603050405020304" pitchFamily="18" charset="0"/>
                <a:cs typeface="Times New Roman" pitchFamily="18" charset="0"/>
              </a:rPr>
              <a:t>)</a:t>
            </a:r>
            <a:r>
              <a:rPr lang="ru-RU" sz="2400" spc="-185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200" y="6057900"/>
            <a:ext cx="6204795" cy="4038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82400" y="6057900"/>
            <a:ext cx="6172200" cy="403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62800" y="6057900"/>
            <a:ext cx="3962400" cy="403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E0255BD3-1B11-4941-97FD-E8B445C4B679}"/>
              </a:ext>
            </a:extLst>
          </p:cNvPr>
          <p:cNvSpPr txBox="1"/>
          <p:nvPr/>
        </p:nvSpPr>
        <p:spPr>
          <a:xfrm>
            <a:off x="3352800" y="4229100"/>
            <a:ext cx="2971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u="sng" spc="345" dirty="0">
                <a:latin typeface="Times New Roman" panose="02020603050405020304" pitchFamily="18" charset="0"/>
                <a:cs typeface="Times New Roman" pitchFamily="18" charset="0"/>
              </a:rPr>
              <a:t>ПСИХОЛОГИЯ</a:t>
            </a:r>
            <a:endParaRPr sz="2400" u="sng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F3D0ABFB-CE5C-4EFA-ACF5-0BB0839AC69F}"/>
              </a:ext>
            </a:extLst>
          </p:cNvPr>
          <p:cNvSpPr txBox="1"/>
          <p:nvPr/>
        </p:nvSpPr>
        <p:spPr>
          <a:xfrm>
            <a:off x="2286000" y="4533900"/>
            <a:ext cx="518160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-215" dirty="0">
                <a:latin typeface="Times New Roman" panose="02020603050405020304" pitchFamily="18" charset="0"/>
                <a:cs typeface="Times New Roman" pitchFamily="18" charset="0"/>
              </a:rPr>
              <a:t>(русский </a:t>
            </a:r>
            <a:r>
              <a:rPr sz="2400" spc="-225" dirty="0">
                <a:latin typeface="Times New Roman" panose="02020603050405020304" pitchFamily="18" charset="0"/>
                <a:cs typeface="Times New Roman" pitchFamily="18" charset="0"/>
              </a:rPr>
              <a:t>язык, </a:t>
            </a:r>
            <a:r>
              <a:rPr lang="ru-RU" sz="2400" spc="-160" dirty="0">
                <a:latin typeface="Times New Roman" panose="02020603050405020304" pitchFamily="18" charset="0"/>
                <a:cs typeface="Times New Roman" pitchFamily="18" charset="0"/>
              </a:rPr>
              <a:t>биология +</a:t>
            </a:r>
            <a:r>
              <a:rPr lang="en-US" sz="2400" spc="-185" dirty="0">
                <a:latin typeface="Times New Roman" panose="02020603050405020304" pitchFamily="18" charset="0"/>
                <a:cs typeface="Times New Roman" pitchFamily="18" charset="0"/>
              </a:rPr>
              <a:t>1 </a:t>
            </a:r>
            <a:r>
              <a:rPr lang="ru-RU" sz="2400" spc="-185" dirty="0">
                <a:latin typeface="Times New Roman" panose="02020603050405020304" pitchFamily="18" charset="0"/>
                <a:cs typeface="Times New Roman" pitchFamily="18" charset="0"/>
              </a:rPr>
              <a:t>предмет на выбор</a:t>
            </a:r>
            <a:r>
              <a:rPr sz="2400" spc="-225" dirty="0">
                <a:latin typeface="Times New Roman" panose="02020603050405020304" pitchFamily="18" charset="0"/>
                <a:cs typeface="Times New Roman" pitchFamily="18" charset="0"/>
              </a:rPr>
              <a:t>)</a:t>
            </a:r>
            <a:endParaRPr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9246BCD6-CE60-4A4F-8CB8-E824894AAF1D}"/>
              </a:ext>
            </a:extLst>
          </p:cNvPr>
          <p:cNvSpPr txBox="1"/>
          <p:nvPr/>
        </p:nvSpPr>
        <p:spPr>
          <a:xfrm>
            <a:off x="10591800" y="3390900"/>
            <a:ext cx="6376987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000" b="1" u="sng" spc="434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2000" spc="434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2000" spc="200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БЮДЖЕТНЫХ</a:t>
            </a:r>
            <a:r>
              <a:rPr sz="2000" spc="-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20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МЕСТ</a:t>
            </a:r>
            <a:r>
              <a:rPr lang="ru-RU" sz="20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А (КЦП)</a:t>
            </a:r>
            <a:br>
              <a:rPr lang="ru-RU" sz="20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ДО </a:t>
            </a:r>
            <a:r>
              <a:rPr lang="ru-RU" sz="2000" b="1" u="sng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16</a:t>
            </a:r>
            <a:r>
              <a:rPr lang="ru-RU" sz="20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spc="200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БЮДЖЕТНЫХ</a:t>
            </a:r>
            <a:r>
              <a:rPr lang="ru-RU" sz="2000" spc="-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МЕСТ (СПбГУП</a:t>
            </a:r>
            <a:r>
              <a:rPr lang="ru-RU" sz="24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)</a:t>
            </a:r>
            <a:endParaRPr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2BF8B6A-11BC-44CE-B39D-084E46388081}"/>
              </a:ext>
            </a:extLst>
          </p:cNvPr>
          <p:cNvSpPr/>
          <p:nvPr/>
        </p:nvSpPr>
        <p:spPr>
          <a:xfrm>
            <a:off x="138826" y="124942"/>
            <a:ext cx="1308974" cy="13609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9246BCD6-CE60-4A4F-8CB8-E824894AAF1D}"/>
              </a:ext>
            </a:extLst>
          </p:cNvPr>
          <p:cNvSpPr txBox="1"/>
          <p:nvPr/>
        </p:nvSpPr>
        <p:spPr>
          <a:xfrm>
            <a:off x="10591800" y="4305300"/>
            <a:ext cx="6376987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000" b="1" u="sng" spc="434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sz="2000" spc="434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2000" spc="200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БЮДЖЕТНЫХ</a:t>
            </a:r>
            <a:r>
              <a:rPr sz="2000" spc="-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20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МЕСТ</a:t>
            </a:r>
            <a:r>
              <a:rPr lang="ru-RU" sz="20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А (КЦП)</a:t>
            </a:r>
            <a:br>
              <a:rPr lang="ru-RU" sz="20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ДО </a:t>
            </a:r>
            <a:r>
              <a:rPr lang="ru-RU" sz="2000" b="1" u="sng" spc="434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lang="ru-RU" sz="2000" spc="434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spc="200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БЮДЖЕТНЫХ</a:t>
            </a:r>
            <a:r>
              <a:rPr lang="ru-RU" sz="2000" spc="-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МЕСТ (СПбГУП</a:t>
            </a:r>
            <a:r>
              <a:rPr lang="ru-RU" sz="2000" b="1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)</a:t>
            </a:r>
            <a:endParaRPr sz="20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9246BCD6-CE60-4A4F-8CB8-E824894AAF1D}"/>
              </a:ext>
            </a:extLst>
          </p:cNvPr>
          <p:cNvSpPr txBox="1"/>
          <p:nvPr/>
        </p:nvSpPr>
        <p:spPr>
          <a:xfrm>
            <a:off x="10591800" y="2705100"/>
            <a:ext cx="6376987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0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ДО </a:t>
            </a:r>
            <a:r>
              <a:rPr lang="ru-RU" sz="2000" b="1" u="sng" spc="434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10</a:t>
            </a:r>
            <a:r>
              <a:rPr lang="ru-RU" sz="2000" spc="434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spc="200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БЮДЖЕТНЫХ</a:t>
            </a:r>
            <a:r>
              <a:rPr lang="ru-RU" sz="2000" spc="-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МЕСТ (СПбГУП)</a:t>
            </a:r>
            <a:endParaRPr sz="20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E0255BD3-1B11-4941-97FD-E8B445C4B679}"/>
              </a:ext>
            </a:extLst>
          </p:cNvPr>
          <p:cNvSpPr txBox="1"/>
          <p:nvPr/>
        </p:nvSpPr>
        <p:spPr>
          <a:xfrm>
            <a:off x="838200" y="5067300"/>
            <a:ext cx="9144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u="sng" spc="345" dirty="0">
                <a:latin typeface="Times New Roman" panose="02020603050405020304" pitchFamily="18" charset="0"/>
                <a:cs typeface="Times New Roman" pitchFamily="18" charset="0"/>
              </a:rPr>
              <a:t>СОЦИАЛЬНО-КУЛЬТУРНАЯ ДЕЯТЕЛЬНОСТЬ</a:t>
            </a:r>
            <a:endParaRPr sz="2400" u="sng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F3D0ABFB-CE5C-4EFA-ACF5-0BB0839AC69F}"/>
              </a:ext>
            </a:extLst>
          </p:cNvPr>
          <p:cNvSpPr txBox="1"/>
          <p:nvPr/>
        </p:nvSpPr>
        <p:spPr>
          <a:xfrm>
            <a:off x="2209800" y="5372100"/>
            <a:ext cx="655320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-215" dirty="0">
                <a:latin typeface="Times New Roman" panose="02020603050405020304" pitchFamily="18" charset="0"/>
                <a:cs typeface="Times New Roman" pitchFamily="18" charset="0"/>
              </a:rPr>
              <a:t>(русский </a:t>
            </a:r>
            <a:r>
              <a:rPr sz="2400" spc="-225" dirty="0">
                <a:latin typeface="Times New Roman" panose="02020603050405020304" pitchFamily="18" charset="0"/>
                <a:cs typeface="Times New Roman" pitchFamily="18" charset="0"/>
              </a:rPr>
              <a:t>язык, </a:t>
            </a:r>
            <a:r>
              <a:rPr lang="ru-RU" sz="2400" spc="-160" dirty="0">
                <a:latin typeface="Times New Roman" panose="02020603050405020304" pitchFamily="18" charset="0"/>
                <a:cs typeface="Times New Roman" pitchFamily="18" charset="0"/>
              </a:rPr>
              <a:t>литература +</a:t>
            </a:r>
            <a:r>
              <a:rPr lang="en-US" sz="2400" spc="-185" dirty="0">
                <a:latin typeface="Times New Roman" panose="02020603050405020304" pitchFamily="18" charset="0"/>
                <a:cs typeface="Times New Roman" pitchFamily="18" charset="0"/>
              </a:rPr>
              <a:t>1 </a:t>
            </a:r>
            <a:r>
              <a:rPr lang="ru-RU" sz="2400" spc="-185" dirty="0">
                <a:latin typeface="Times New Roman" panose="02020603050405020304" pitchFamily="18" charset="0"/>
                <a:cs typeface="Times New Roman" pitchFamily="18" charset="0"/>
              </a:rPr>
              <a:t>предмет на выбор</a:t>
            </a:r>
            <a:r>
              <a:rPr sz="2400" spc="-225" dirty="0">
                <a:latin typeface="Times New Roman" panose="02020603050405020304" pitchFamily="18" charset="0"/>
                <a:cs typeface="Times New Roman" pitchFamily="18" charset="0"/>
              </a:rPr>
              <a:t>)</a:t>
            </a:r>
            <a:endParaRPr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9246BCD6-CE60-4A4F-8CB8-E824894AAF1D}"/>
              </a:ext>
            </a:extLst>
          </p:cNvPr>
          <p:cNvSpPr txBox="1"/>
          <p:nvPr/>
        </p:nvSpPr>
        <p:spPr>
          <a:xfrm>
            <a:off x="10591800" y="5143500"/>
            <a:ext cx="6376987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0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ДО </a:t>
            </a:r>
            <a:r>
              <a:rPr lang="ru-RU" sz="2000" b="1" u="sng" spc="434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2000" spc="434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spc="200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БЮДЖЕТНЫХ</a:t>
            </a:r>
            <a:r>
              <a:rPr lang="ru-RU" sz="2000" spc="-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МЕСТ (СПбГУП</a:t>
            </a:r>
            <a:r>
              <a:rPr lang="ru-RU" sz="2000" b="1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)</a:t>
            </a:r>
            <a:endParaRPr sz="20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00700" y="460455"/>
            <a:ext cx="7086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spc="185" dirty="0">
                <a:latin typeface="Times New Roman" pitchFamily="18" charset="0"/>
                <a:cs typeface="Times New Roman" pitchFamily="18" charset="0"/>
              </a:rPr>
              <a:t>ФАКУЛЬТЕТ</a:t>
            </a:r>
            <a:r>
              <a:rPr sz="4400" i="1" spc="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i="1" spc="20" dirty="0">
                <a:latin typeface="Times New Roman" pitchFamily="18" charset="0"/>
                <a:cs typeface="Times New Roman" pitchFamily="18" charset="0"/>
              </a:rPr>
              <a:t>ИСКУССТВ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49000" y="3771900"/>
            <a:ext cx="5791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sng" spc="295" dirty="0"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sz="3600" b="1" u="sng" spc="40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u="sng" spc="290" dirty="0">
                <a:latin typeface="Times New Roman" pitchFamily="18" charset="0"/>
                <a:cs typeface="Times New Roman" pitchFamily="18" charset="0"/>
              </a:rPr>
              <a:t>ИСКУССТВ</a:t>
            </a:r>
            <a:endParaRPr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8700" y="3187137"/>
            <a:ext cx="7848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sng" spc="320" dirty="0">
                <a:latin typeface="Times New Roman" pitchFamily="18" charset="0"/>
                <a:cs typeface="Times New Roman" pitchFamily="18" charset="0"/>
              </a:rPr>
              <a:t>РЕЖИССУРА</a:t>
            </a:r>
            <a:r>
              <a:rPr sz="3600" b="1" u="sng" spc="4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u="sng" spc="340" dirty="0">
                <a:latin typeface="Times New Roman" pitchFamily="18" charset="0"/>
                <a:cs typeface="Times New Roman" pitchFamily="18" charset="0"/>
              </a:rPr>
              <a:t>МУЛЬТИМЕДИА</a:t>
            </a:r>
            <a:endParaRPr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7400" y="1485900"/>
            <a:ext cx="149828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24315" algn="l"/>
              </a:tabLst>
            </a:pPr>
            <a:r>
              <a:rPr lang="ru-RU" sz="3600" b="1" spc="3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u="sng" spc="335" dirty="0">
                <a:latin typeface="Times New Roman" pitchFamily="18" charset="0"/>
                <a:cs typeface="Times New Roman" pitchFamily="18" charset="0"/>
              </a:rPr>
              <a:t>ЗВУКОРЕЖИССУРА</a:t>
            </a:r>
            <a:r>
              <a:rPr lang="ru-RU" sz="3600" b="1" spc="335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sz="3600" b="1" u="sng" spc="320" dirty="0">
                <a:latin typeface="Times New Roman" pitchFamily="18" charset="0"/>
                <a:cs typeface="Times New Roman" pitchFamily="18" charset="0"/>
              </a:rPr>
              <a:t>РЕЖИССУРА</a:t>
            </a:r>
            <a:r>
              <a:rPr lang="ru-RU" sz="3600" b="1" u="sng" spc="4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u="sng" spc="290" dirty="0">
                <a:latin typeface="Times New Roman" pitchFamily="18" charset="0"/>
                <a:cs typeface="Times New Roman" pitchFamily="18" charset="0"/>
              </a:rPr>
              <a:t>ТЕАТРА</a:t>
            </a:r>
            <a:r>
              <a:rPr lang="ru-RU" sz="3600" b="1" spc="290" dirty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600" b="1" spc="29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290" dirty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3600" b="1" u="sng" spc="290" dirty="0">
                <a:latin typeface="Times New Roman" pitchFamily="18" charset="0"/>
                <a:cs typeface="Times New Roman" pitchFamily="18" charset="0"/>
              </a:rPr>
              <a:t>АКТЕРСКОЕ ИСКУССТВО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3400" y="4838700"/>
            <a:ext cx="824388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600" b="1" spc="3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sz="3600" b="1" u="sng" spc="300" dirty="0">
                <a:latin typeface="Times New Roman" pitchFamily="18" charset="0"/>
                <a:cs typeface="Times New Roman" pitchFamily="18" charset="0"/>
              </a:rPr>
              <a:t>ХОРЕОГРАФИЯ</a:t>
            </a:r>
            <a:r>
              <a:rPr lang="ru-RU" sz="3600" b="1" spc="3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" name="object 9"/>
          <p:cNvSpPr/>
          <p:nvPr/>
        </p:nvSpPr>
        <p:spPr>
          <a:xfrm>
            <a:off x="328729" y="6348712"/>
            <a:ext cx="5676627" cy="3803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58796" y="6348712"/>
            <a:ext cx="5638800" cy="3776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20140" y="1973815"/>
            <a:ext cx="7280909" cy="11221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spcBef>
                <a:spcPts val="110"/>
              </a:spcBef>
            </a:pPr>
            <a:r>
              <a:rPr sz="2400" spc="-215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400" spc="-150" dirty="0">
                <a:latin typeface="Times New Roman" pitchFamily="18" charset="0"/>
                <a:cs typeface="Times New Roman" pitchFamily="18" charset="0"/>
              </a:rPr>
              <a:t>литература, русский язык, творческое испытание)</a:t>
            </a:r>
          </a:p>
          <a:p>
            <a:pPr marR="118745" algn="ctr"/>
            <a:r>
              <a:rPr lang="ru-RU" sz="2400" b="1" u="sng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400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БЮДЖЕТНЫХ МЕСТ (КЦП)</a:t>
            </a:r>
          </a:p>
          <a:p>
            <a:pPr marR="118745" algn="ctr"/>
            <a:r>
              <a:rPr lang="ru-RU" sz="2400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u="sng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БЮДЖЕТНЫХ МЕСТ (СПбГУП)</a:t>
            </a:r>
            <a:endParaRPr sz="2400" spc="200" dirty="0">
              <a:solidFill>
                <a:srgbClr val="8416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87000" y="4305300"/>
            <a:ext cx="7162800" cy="1143262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2400" spc="-215" dirty="0">
                <a:latin typeface="Times New Roman" pitchFamily="18" charset="0"/>
                <a:cs typeface="Times New Roman" pitchFamily="18" charset="0"/>
              </a:rPr>
              <a:t>(русский </a:t>
            </a:r>
            <a:r>
              <a:rPr sz="2400" spc="-225" dirty="0">
                <a:latin typeface="Times New Roman" pitchFamily="18" charset="0"/>
                <a:cs typeface="Times New Roman" pitchFamily="18" charset="0"/>
              </a:rPr>
              <a:t>язык, </a:t>
            </a:r>
            <a:r>
              <a:rPr sz="2400" spc="-150" dirty="0" err="1"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sz="2400" spc="-15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spc="-150" dirty="0">
                <a:latin typeface="Times New Roman" pitchFamily="18" charset="0"/>
                <a:cs typeface="Times New Roman" pitchFamily="18" charset="0"/>
              </a:rPr>
              <a:t>+1 предмет на выбор</a:t>
            </a:r>
            <a:r>
              <a:rPr sz="2400" spc="-225" dirty="0">
                <a:latin typeface="Times New Roman" pitchFamily="18" charset="0"/>
                <a:cs typeface="Times New Roman" pitchFamily="18" charset="0"/>
              </a:rPr>
              <a:t>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R="118745" algn="ctr"/>
            <a:r>
              <a:rPr lang="ru-RU" sz="2400" b="1" u="sng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БЮДЖЕТНЫХ МЕСТ (КЦП)</a:t>
            </a:r>
            <a:br>
              <a:rPr lang="ru-RU" sz="2400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u="sng" spc="434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2400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БЮДЖЕТНЫХ МЕСТ (СПбГУП)</a:t>
            </a: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0D332B2B-0DA3-423D-A07E-8F2FC95C526C}"/>
              </a:ext>
            </a:extLst>
          </p:cNvPr>
          <p:cNvSpPr txBox="1"/>
          <p:nvPr/>
        </p:nvSpPr>
        <p:spPr>
          <a:xfrm>
            <a:off x="1143000" y="3695700"/>
            <a:ext cx="7280909" cy="11221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spcBef>
                <a:spcPts val="110"/>
              </a:spcBef>
            </a:pPr>
            <a:r>
              <a:rPr sz="2400" spc="-215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400" spc="-150" dirty="0">
                <a:latin typeface="Times New Roman" pitchFamily="18" charset="0"/>
                <a:cs typeface="Times New Roman" pitchFamily="18" charset="0"/>
              </a:rPr>
              <a:t>литература, русский язык, творческое испытание)</a:t>
            </a:r>
          </a:p>
          <a:p>
            <a:pPr marR="118745" algn="ctr"/>
            <a:r>
              <a:rPr lang="ru-RU" sz="2400" b="1" u="sng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БЮДЖЕТНЫХ МЕСТ (КЦП)</a:t>
            </a:r>
          </a:p>
          <a:p>
            <a:pPr marR="118745" algn="ctr"/>
            <a:r>
              <a:rPr lang="ru-RU" sz="2400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u="sng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400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БЮДЖЕТНЫХ МЕСТ (СПбГУП</a:t>
            </a:r>
            <a:r>
              <a:rPr lang="ru-RU" sz="2400" b="1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2400" b="1" spc="200" dirty="0">
              <a:solidFill>
                <a:srgbClr val="8416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AF46CF06-2F6C-4B29-B792-A0CA635764A1}"/>
              </a:ext>
            </a:extLst>
          </p:cNvPr>
          <p:cNvSpPr txBox="1"/>
          <p:nvPr/>
        </p:nvSpPr>
        <p:spPr>
          <a:xfrm>
            <a:off x="10225086" y="2522554"/>
            <a:ext cx="7280909" cy="11221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spcBef>
                <a:spcPts val="110"/>
              </a:spcBef>
            </a:pPr>
            <a:r>
              <a:rPr sz="2400" spc="-215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400" spc="-150" dirty="0">
                <a:latin typeface="Times New Roman" pitchFamily="18" charset="0"/>
                <a:cs typeface="Times New Roman" pitchFamily="18" charset="0"/>
              </a:rPr>
              <a:t>литература, русский язык, творческое испытание)</a:t>
            </a:r>
          </a:p>
          <a:p>
            <a:pPr marR="118745" algn="ctr"/>
            <a:r>
              <a:rPr lang="ru-RU" sz="2400" b="1" u="sng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БЮДЖЕТНЫХ МЕСТА (КЦП)</a:t>
            </a:r>
          </a:p>
          <a:p>
            <a:pPr marR="118745" algn="ctr"/>
            <a:r>
              <a:rPr lang="ru-RU" sz="2400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u="sng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БЮДЖЕТНЫХ МЕСТ (СПбГУП)</a:t>
            </a:r>
            <a:endParaRPr sz="2400" spc="200" dirty="0">
              <a:solidFill>
                <a:srgbClr val="8416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C2590E52-4445-4B52-9C81-E0201A7202AE}"/>
              </a:ext>
            </a:extLst>
          </p:cNvPr>
          <p:cNvSpPr txBox="1"/>
          <p:nvPr/>
        </p:nvSpPr>
        <p:spPr>
          <a:xfrm>
            <a:off x="1295400" y="5372100"/>
            <a:ext cx="7280909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spcBef>
                <a:spcPts val="110"/>
              </a:spcBef>
            </a:pPr>
            <a:r>
              <a:rPr sz="2400" spc="-215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400" spc="-150" dirty="0">
                <a:latin typeface="Times New Roman" pitchFamily="18" charset="0"/>
                <a:cs typeface="Times New Roman" pitchFamily="18" charset="0"/>
              </a:rPr>
              <a:t>литература, русский язык, творческое испытание)</a:t>
            </a:r>
          </a:p>
          <a:p>
            <a:pPr marR="118745" algn="ctr"/>
            <a:r>
              <a:rPr lang="ru-RU" sz="2400" b="1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u="sng" spc="434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10</a:t>
            </a:r>
            <a:r>
              <a:rPr lang="ru-RU" sz="2400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БЮДЖЕТНЫХ МЕСТ (</a:t>
            </a:r>
            <a:r>
              <a:rPr lang="ru-RU" sz="2400" spc="200" dirty="0" err="1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СПбГУП</a:t>
            </a:r>
            <a:r>
              <a:rPr lang="ru-RU" sz="2400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C6EA25B7-8DDF-4652-8C8E-912591E91439}"/>
              </a:ext>
            </a:extLst>
          </p:cNvPr>
          <p:cNvSpPr/>
          <p:nvPr/>
        </p:nvSpPr>
        <p:spPr>
          <a:xfrm>
            <a:off x="138826" y="124942"/>
            <a:ext cx="1308974" cy="13609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385" name="Picture 1" descr="C:\Users\kaplunenkoam99\Desktop\sgup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15800" y="6362700"/>
            <a:ext cx="5791200" cy="3733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7074" y="495301"/>
            <a:ext cx="968145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spc="180" dirty="0">
                <a:latin typeface="Times New Roman" pitchFamily="18" charset="0"/>
                <a:cs typeface="Times New Roman" pitchFamily="18" charset="0"/>
              </a:rPr>
              <a:t>ЭКОНОМИЧЕСКИЙ</a:t>
            </a:r>
            <a:r>
              <a:rPr sz="4400" i="1" spc="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i="1" spc="185" dirty="0">
                <a:latin typeface="Times New Roman" pitchFamily="18" charset="0"/>
                <a:cs typeface="Times New Roman" pitchFamily="18" charset="0"/>
              </a:rPr>
              <a:t>ФАКУЛЬТЕТ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-1676400" y="2476500"/>
            <a:ext cx="7543800" cy="2174954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997075" algn="ctr">
              <a:lnSpc>
                <a:spcPct val="100000"/>
              </a:lnSpc>
              <a:spcBef>
                <a:spcPts val="1600"/>
              </a:spcBef>
            </a:pPr>
            <a:r>
              <a:rPr sz="3200" b="1" u="sng" spc="340" dirty="0">
                <a:latin typeface="Times New Roman" pitchFamily="18" charset="0"/>
                <a:cs typeface="Times New Roman" pitchFamily="18" charset="0"/>
              </a:rPr>
              <a:t>ЭКОНОМИКА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sz="2400" spc="-215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spc="-215" dirty="0"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sz="2400" spc="-225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400" spc="-225" dirty="0">
                <a:latin typeface="Times New Roman" pitchFamily="18" charset="0"/>
                <a:cs typeface="Times New Roman" pitchFamily="18" charset="0"/>
              </a:rPr>
              <a:t>зык, </a:t>
            </a:r>
            <a:r>
              <a:rPr sz="2400" spc="-195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spc="-195" dirty="0" err="1">
                <a:latin typeface="Times New Roman" pitchFamily="18" charset="0"/>
                <a:cs typeface="Times New Roman" pitchFamily="18" charset="0"/>
              </a:rPr>
              <a:t>атематика</a:t>
            </a:r>
            <a:r>
              <a:rPr lang="ru-RU" sz="2400" spc="-175" dirty="0">
                <a:latin typeface="Times New Roman" pitchFamily="18" charset="0"/>
                <a:cs typeface="Times New Roman" pitchFamily="18" charset="0"/>
              </a:rPr>
              <a:t> + 1 предмет на выбор</a:t>
            </a:r>
            <a:r>
              <a:rPr sz="2400" spc="-185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spc="434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sz="2400" spc="434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БЮДЖЕТНЫХ</a:t>
            </a:r>
            <a:r>
              <a:rPr sz="2400" spc="3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25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МЕСТ</a:t>
            </a:r>
            <a:r>
              <a:rPr lang="ru-RU" sz="2400" spc="125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(КЦП) </a:t>
            </a:r>
            <a:br>
              <a:rPr lang="ru-RU" sz="2400" spc="125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pc="125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 ДО </a:t>
            </a:r>
            <a:r>
              <a:rPr lang="ru-RU" sz="2400" b="1" u="sng" spc="125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125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БЮДЖЕТНЫХ МЕСТ (СПбГУП</a:t>
            </a:r>
            <a:r>
              <a:rPr lang="ru-RU" sz="2000" spc="125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38800" y="2476500"/>
            <a:ext cx="6096000" cy="2174954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254635" algn="ctr">
              <a:lnSpc>
                <a:spcPct val="100000"/>
              </a:lnSpc>
              <a:spcBef>
                <a:spcPts val="1600"/>
              </a:spcBef>
            </a:pPr>
            <a:r>
              <a:rPr sz="3200" b="1" u="sng" spc="315" dirty="0">
                <a:latin typeface="Times New Roman" pitchFamily="18" charset="0"/>
                <a:cs typeface="Times New Roman" pitchFamily="18" charset="0"/>
              </a:rPr>
              <a:t>МЕНЕДЖМЕНТ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sz="2400" spc="-215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400" spc="-215" dirty="0" err="1"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sz="2400" spc="-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25" dirty="0">
                <a:latin typeface="Times New Roman" pitchFamily="18" charset="0"/>
                <a:cs typeface="Times New Roman" pitchFamily="18" charset="0"/>
              </a:rPr>
              <a:t>язык, </a:t>
            </a:r>
            <a:r>
              <a:rPr sz="2400" spc="-195" dirty="0" err="1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2400" spc="-195" dirty="0">
                <a:latin typeface="Times New Roman" pitchFamily="18" charset="0"/>
                <a:cs typeface="Times New Roman" pitchFamily="18" charset="0"/>
              </a:rPr>
              <a:t> +1 предмет на выбор</a:t>
            </a:r>
            <a:r>
              <a:rPr sz="2400" spc="-185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БЮДЖЕТНЫХ МЕСТА (КЦП)   </a:t>
            </a:r>
            <a:br>
              <a:rPr lang="ru-RU" sz="2400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u="sng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БЮДЖЕТНЫХ МЕСТ (СПбГУП</a:t>
            </a:r>
            <a:r>
              <a:rPr lang="ru-RU" sz="2000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pic>
        <p:nvPicPr>
          <p:cNvPr id="15364" name="Picture 4" descr="https://www.gup.ru/upload/medialibrary/b8e/GUP_4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067300"/>
            <a:ext cx="5257800" cy="3581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366" name="Picture 6" descr="https://www.gup.ru/upload/medialibrary/c5a/e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067300"/>
            <a:ext cx="5206842" cy="3569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7B966E63-711D-4D40-86F7-4EFBB349F084}"/>
              </a:ext>
            </a:extLst>
          </p:cNvPr>
          <p:cNvSpPr/>
          <p:nvPr/>
        </p:nvSpPr>
        <p:spPr>
          <a:xfrm>
            <a:off x="138826" y="124942"/>
            <a:ext cx="1308974" cy="13609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11658600" y="2019300"/>
            <a:ext cx="5943600" cy="2298065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254635" algn="ctr">
              <a:lnSpc>
                <a:spcPct val="100000"/>
              </a:lnSpc>
              <a:spcBef>
                <a:spcPts val="1600"/>
              </a:spcBef>
            </a:pPr>
            <a:r>
              <a:rPr lang="ru-RU" sz="3200" b="1" u="sng" spc="315" dirty="0">
                <a:latin typeface="Times New Roman" pitchFamily="18" charset="0"/>
                <a:cs typeface="Times New Roman" pitchFamily="18" charset="0"/>
              </a:rPr>
              <a:t>ПРИКЛАДНАЯ ИНФОРМАТИКА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sz="2400" spc="-215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400" spc="-215" dirty="0" err="1"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sz="2400" spc="-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25" dirty="0">
                <a:latin typeface="Times New Roman" pitchFamily="18" charset="0"/>
                <a:cs typeface="Times New Roman" pitchFamily="18" charset="0"/>
              </a:rPr>
              <a:t>язык, </a:t>
            </a:r>
            <a:r>
              <a:rPr sz="2400" spc="-195" dirty="0" err="1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2400" spc="-195" dirty="0">
                <a:latin typeface="Times New Roman" pitchFamily="18" charset="0"/>
                <a:cs typeface="Times New Roman" pitchFamily="18" charset="0"/>
              </a:rPr>
              <a:t> +1 предмет на выбор</a:t>
            </a:r>
            <a:r>
              <a:rPr sz="2400" spc="-185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u="sng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spc="20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БЮДЖЕТНЫХ МЕСТ (СПбГУП) </a:t>
            </a:r>
          </a:p>
        </p:txBody>
      </p:sp>
      <p:sp>
        <p:nvSpPr>
          <p:cNvPr id="2052" name="AutoShape 4" descr="https://postupi.online/images/images1366/95/1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postupi.online/images/images1366/95/1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kaplunenkoam99\Desktop\1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82400" y="5067300"/>
            <a:ext cx="6365875" cy="3581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6883" y="654941"/>
            <a:ext cx="909423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spc="220" dirty="0">
                <a:latin typeface="Times New Roman" pitchFamily="18" charset="0"/>
                <a:cs typeface="Times New Roman" pitchFamily="18" charset="0"/>
              </a:rPr>
              <a:t>ЮРИДИЧЕСКИЙ</a:t>
            </a:r>
            <a:r>
              <a:rPr sz="4400" i="1" spc="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i="1" spc="185" dirty="0">
                <a:latin typeface="Times New Roman" pitchFamily="18" charset="0"/>
                <a:cs typeface="Times New Roman" pitchFamily="18" charset="0"/>
              </a:rPr>
              <a:t>ФАКУЛЬТЕТ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05000" y="2817513"/>
            <a:ext cx="6858000" cy="47641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spc="-280" dirty="0">
                <a:latin typeface="Times New Roman" pitchFamily="18" charset="0"/>
                <a:cs typeface="Times New Roman" pitchFamily="18" charset="0"/>
              </a:rPr>
              <a:t>(русский </a:t>
            </a:r>
            <a:r>
              <a:rPr sz="2800" spc="-295" dirty="0">
                <a:latin typeface="Times New Roman" pitchFamily="18" charset="0"/>
                <a:cs typeface="Times New Roman" pitchFamily="18" charset="0"/>
              </a:rPr>
              <a:t>язык, </a:t>
            </a:r>
            <a:r>
              <a:rPr sz="2800" spc="-235" dirty="0" err="1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2800" spc="-235" dirty="0" err="1">
                <a:latin typeface="Times New Roman" pitchFamily="18" charset="0"/>
                <a:cs typeface="Times New Roman" pitchFamily="18" charset="0"/>
              </a:rPr>
              <a:t>щ</a:t>
            </a:r>
            <a:r>
              <a:rPr sz="2800" spc="-235" dirty="0" err="1">
                <a:latin typeface="Times New Roman" pitchFamily="18" charset="0"/>
                <a:cs typeface="Times New Roman" pitchFamily="18" charset="0"/>
              </a:rPr>
              <a:t>ествознание</a:t>
            </a:r>
            <a:r>
              <a:rPr lang="ru-RU" sz="2800" spc="-235" dirty="0">
                <a:latin typeface="Times New Roman" pitchFamily="18" charset="0"/>
                <a:cs typeface="Times New Roman" pitchFamily="18" charset="0"/>
              </a:rPr>
              <a:t> +1 предмет на выбор</a:t>
            </a:r>
            <a:r>
              <a:rPr sz="3000" spc="-235" dirty="0">
                <a:latin typeface="Arial"/>
                <a:cs typeface="Arial"/>
              </a:rPr>
              <a:t>)</a:t>
            </a:r>
            <a:r>
              <a:rPr lang="ru-RU" sz="3000" spc="-235" dirty="0">
                <a:latin typeface="Arial"/>
                <a:cs typeface="Arial"/>
              </a:rPr>
              <a:t>  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19400" y="2284113"/>
            <a:ext cx="50291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260" dirty="0">
                <a:latin typeface="Times New Roman" pitchFamily="18" charset="0"/>
                <a:cs typeface="Times New Roman" pitchFamily="18" charset="0"/>
              </a:rPr>
              <a:t>ЮРИСПРУДЕНЦИЯ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 l="37360" t="18889" r="23000" b="16222"/>
          <a:stretch>
            <a:fillRect/>
          </a:stretch>
        </p:blipFill>
        <p:spPr bwMode="auto">
          <a:xfrm>
            <a:off x="5029200" y="4563190"/>
            <a:ext cx="6248400" cy="544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7" name="AutoShape 3" descr="https://www.gup.ru/upload/medialibrary/a44/GUP_28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 descr="https://www.gup.ru/upload/medialibrary/a44/GUP_2821.jpg"/>
          <p:cNvPicPr>
            <a:picLocks noChangeAspect="1" noChangeArrowheads="1"/>
          </p:cNvPicPr>
          <p:nvPr/>
        </p:nvPicPr>
        <p:blipFill>
          <a:blip r:embed="rId4" cstate="print"/>
          <a:srcRect r="42453"/>
          <a:stretch>
            <a:fillRect/>
          </a:stretch>
        </p:blipFill>
        <p:spPr bwMode="auto">
          <a:xfrm>
            <a:off x="190211" y="4597826"/>
            <a:ext cx="4648200" cy="544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271" name="Picture 7" descr="https://www.gup.ru/upload/medialibrary/32c/US4_0690.jpg"/>
          <p:cNvPicPr>
            <a:picLocks noChangeAspect="1" noChangeArrowheads="1"/>
          </p:cNvPicPr>
          <p:nvPr/>
        </p:nvPicPr>
        <p:blipFill>
          <a:blip r:embed="rId5" cstate="print"/>
          <a:srcRect l="21185"/>
          <a:stretch>
            <a:fillRect/>
          </a:stretch>
        </p:blipFill>
        <p:spPr bwMode="auto">
          <a:xfrm>
            <a:off x="11443855" y="4573581"/>
            <a:ext cx="6629400" cy="544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0E8B7934-3665-44D1-8F6D-3FEA561D72B9}"/>
              </a:ext>
            </a:extLst>
          </p:cNvPr>
          <p:cNvSpPr/>
          <p:nvPr/>
        </p:nvSpPr>
        <p:spPr>
          <a:xfrm>
            <a:off x="138826" y="124942"/>
            <a:ext cx="1308974" cy="13609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246BCD6-CE60-4A4F-8CB8-E824894AAF1D}"/>
              </a:ext>
            </a:extLst>
          </p:cNvPr>
          <p:cNvSpPr txBox="1"/>
          <p:nvPr/>
        </p:nvSpPr>
        <p:spPr>
          <a:xfrm>
            <a:off x="10134600" y="2400300"/>
            <a:ext cx="6934200" cy="8758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800" b="1" u="sng" spc="434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sz="2800" spc="434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2800" spc="200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БЮДЖЕТНЫХ</a:t>
            </a:r>
            <a:r>
              <a:rPr sz="2800" spc="-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sz="28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МЕСТ</a:t>
            </a:r>
            <a:r>
              <a:rPr lang="ru-RU" sz="28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 (КЦП)</a:t>
            </a:r>
            <a:br>
              <a:rPr lang="ru-RU" sz="28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8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ДО </a:t>
            </a:r>
            <a:r>
              <a:rPr lang="ru-RU" sz="2800" b="1" u="sng" spc="434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11</a:t>
            </a:r>
            <a:r>
              <a:rPr lang="ru-RU" sz="2800" spc="434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spc="200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БЮДЖЕТНЫХ</a:t>
            </a:r>
            <a:r>
              <a:rPr lang="ru-RU" sz="2800" spc="-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spc="125" dirty="0">
                <a:solidFill>
                  <a:srgbClr val="84162B"/>
                </a:solidFill>
                <a:latin typeface="Times New Roman" panose="02020603050405020304" pitchFamily="18" charset="0"/>
                <a:cs typeface="Times New Roman" pitchFamily="18" charset="0"/>
              </a:rPr>
              <a:t>МЕСТ (СПбГУП)</a:t>
            </a:r>
            <a:endParaRPr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6641" y="732956"/>
            <a:ext cx="1045471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spc="185" dirty="0">
                <a:latin typeface="Times New Roman" pitchFamily="18" charset="0"/>
                <a:cs typeface="Times New Roman" pitchFamily="18" charset="0"/>
              </a:rPr>
              <a:t>ФАКУЛЬТЕТ</a:t>
            </a:r>
            <a:r>
              <a:rPr sz="4400" i="1" spc="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i="1" spc="240" dirty="0">
                <a:latin typeface="Times New Roman" pitchFamily="18" charset="0"/>
                <a:cs typeface="Times New Roman" pitchFamily="18" charset="0"/>
              </a:rPr>
              <a:t>КОНФЛИКТОЛОГИИ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24000" y="2552700"/>
            <a:ext cx="7620000" cy="859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20"/>
              </a:lnSpc>
            </a:pPr>
            <a:r>
              <a:rPr lang="ru-RU" sz="3600" b="1" spc="3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34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spc="340" dirty="0">
                <a:latin typeface="Times New Roman" pitchFamily="18" charset="0"/>
                <a:cs typeface="Times New Roman" pitchFamily="18" charset="0"/>
              </a:rPr>
              <a:t>КОНФЛИКТОЛОГИЯ</a:t>
            </a:r>
          </a:p>
          <a:p>
            <a:pPr marL="12700">
              <a:lnSpc>
                <a:spcPts val="3420"/>
              </a:lnSpc>
            </a:pPr>
            <a:r>
              <a:rPr lang="ru-RU" sz="2800" spc="-29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2800" spc="-29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spc="-215" dirty="0">
                <a:latin typeface="Times New Roman" panose="02020603050405020304" pitchFamily="18" charset="0"/>
                <a:cs typeface="Times New Roman" pitchFamily="18" charset="0"/>
              </a:rPr>
              <a:t>русский </a:t>
            </a:r>
            <a:r>
              <a:rPr lang="ru-RU" sz="2800" spc="-225" dirty="0">
                <a:latin typeface="Times New Roman" panose="02020603050405020304" pitchFamily="18" charset="0"/>
                <a:cs typeface="Times New Roman" pitchFamily="18" charset="0"/>
              </a:rPr>
              <a:t>язык, </a:t>
            </a:r>
            <a:r>
              <a:rPr lang="ru-RU" sz="2800" spc="-185" dirty="0">
                <a:latin typeface="Times New Roman" panose="02020603050405020304" pitchFamily="18" charset="0"/>
                <a:cs typeface="Times New Roman" pitchFamily="18" charset="0"/>
              </a:rPr>
              <a:t>обществознание  +1 предмет на выбор)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29800" y="2476500"/>
            <a:ext cx="7315200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204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128</a:t>
            </a:r>
            <a:r>
              <a:rPr sz="2800" spc="204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185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БЮДЖЕТНЫХ</a:t>
            </a:r>
            <a:r>
              <a:rPr sz="2800" spc="175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11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МЕСТ</a:t>
            </a:r>
            <a:r>
              <a:rPr lang="ru-RU" sz="2800" spc="11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(Субсидия)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spc="11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800" b="1" u="sng" spc="11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spc="11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 БЮДЖЕТНЫХ МЕСТ (</a:t>
            </a:r>
            <a:r>
              <a:rPr lang="ru-RU" sz="2800" spc="110" dirty="0" err="1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СПбГУП</a:t>
            </a:r>
            <a:r>
              <a:rPr lang="ru-RU" sz="2800" spc="110" dirty="0">
                <a:solidFill>
                  <a:srgbClr val="84162B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8" name="Picture 8" descr="http://www.gup.ru/upload/medialibrary/cec/GUP_7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4914900"/>
            <a:ext cx="9753600" cy="5067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50" name="Picture 10" descr="https://www.gup.ru/upload/medialibrary/5c0/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914900"/>
            <a:ext cx="7620000" cy="5067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A89154EE-5842-45D3-9750-0B10CFEC3CD2}"/>
              </a:ext>
            </a:extLst>
          </p:cNvPr>
          <p:cNvSpPr/>
          <p:nvPr/>
        </p:nvSpPr>
        <p:spPr>
          <a:xfrm>
            <a:off x="138826" y="124942"/>
            <a:ext cx="1308974" cy="13609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4801" y="764795"/>
            <a:ext cx="10668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400" i="1" spc="185" dirty="0"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endParaRPr sz="4400" i="1" spc="24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27BE4-EA9C-4B68-9121-5D8810019AC4}"/>
              </a:ext>
            </a:extLst>
          </p:cNvPr>
          <p:cNvSpPr txBox="1"/>
          <p:nvPr/>
        </p:nvSpPr>
        <p:spPr>
          <a:xfrm>
            <a:off x="914400" y="250653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ПЕРЕВОДЧИК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СФЕРЕ ПРОФЕССИОНАЛЬНОЙ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ADE2DD-14DD-40AF-94F0-A300C0CF58E6}"/>
              </a:ext>
            </a:extLst>
          </p:cNvPr>
          <p:cNvSpPr txBox="1"/>
          <p:nvPr/>
        </p:nvSpPr>
        <p:spPr>
          <a:xfrm>
            <a:off x="9829802" y="2752751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МЕДИАЦИИ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9C934B6-B869-43D8-BAAF-AFF8BF814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72336"/>
            <a:ext cx="8305801" cy="55436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9018291F-68FD-465C-86F3-988165C17C6B}"/>
              </a:ext>
            </a:extLst>
          </p:cNvPr>
          <p:cNvSpPr/>
          <p:nvPr/>
        </p:nvSpPr>
        <p:spPr>
          <a:xfrm>
            <a:off x="138826" y="124942"/>
            <a:ext cx="1308974" cy="13609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6" name="AutoShape 2" descr="https://techpolis.biz/upload/iblock/2ef/2efd0a84a815f083bbdef37d9edc9ce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techpolis.biz/upload/iblock/2ef/2efd0a84a815f083bbdef37d9edc9ce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techpolis.biz/upload/iblock/2ef/2efd0a84a815f083bbdef37d9edc9ce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2efd0a84a815f083bbdef37d9edc9ce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72600" y="4152900"/>
            <a:ext cx="8305800" cy="5562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571500"/>
            <a:ext cx="14097000" cy="779252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indent="63500">
              <a:lnSpc>
                <a:spcPts val="5850"/>
              </a:lnSpc>
              <a:spcBef>
                <a:spcPts val="620"/>
              </a:spcBef>
              <a:tabLst>
                <a:tab pos="3814445" algn="l"/>
              </a:tabLst>
            </a:pPr>
            <a:r>
              <a:rPr sz="4400" i="1" spc="110" dirty="0">
                <a:latin typeface="Times New Roman" pitchFamily="18" charset="0"/>
                <a:cs typeface="Times New Roman" pitchFamily="18" charset="0"/>
              </a:rPr>
              <a:t>НАУЧНАЯ</a:t>
            </a:r>
            <a:r>
              <a:rPr lang="ru-RU" sz="4400" i="1" spc="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i="1" spc="125" dirty="0">
                <a:latin typeface="Times New Roman" pitchFamily="18" charset="0"/>
                <a:cs typeface="Times New Roman" pitchFamily="18" charset="0"/>
              </a:rPr>
              <a:t>БИБЛИОТЕКА</a:t>
            </a:r>
            <a:r>
              <a:rPr lang="ru-RU" sz="4400" i="1" spc="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i="1" spc="380" dirty="0"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4400" i="1" spc="38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4400" i="1" spc="24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400" i="1" spc="240" dirty="0">
                <a:latin typeface="Times New Roman" pitchFamily="18" charset="0"/>
                <a:cs typeface="Times New Roman" pitchFamily="18" charset="0"/>
              </a:rPr>
              <a:t>.А.</a:t>
            </a:r>
            <a:r>
              <a:rPr sz="4400" i="1" spc="145" dirty="0">
                <a:latin typeface="Times New Roman" pitchFamily="18" charset="0"/>
                <a:cs typeface="Times New Roman" pitchFamily="18" charset="0"/>
              </a:rPr>
              <a:t>ГРАНИНА</a:t>
            </a:r>
          </a:p>
        </p:txBody>
      </p:sp>
      <p:pic>
        <p:nvPicPr>
          <p:cNvPr id="9220" name="Picture 4" descr="https://pbs.twimg.com/media/Ce6B-k-UIAAJlrZ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210300"/>
            <a:ext cx="5862638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226" name="Picture 10" descr="https://library.gup.ru/jirbis2/images/foto2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47900"/>
            <a:ext cx="5791200" cy="3811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230" name="Picture 14" descr="https://pp.vk.me/c636424/v636424048/4774c/DNmo71Lfg-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247900"/>
            <a:ext cx="5867400" cy="3815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232" name="Picture 16" descr="https://www.gup.ru/upload/medialibrary/0cc/US7_12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6210300"/>
            <a:ext cx="5791200" cy="34724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224" name="Picture 8" descr="https://www.prlib.ru/sites/default/files/book_preview/617b3595-66bb-4377-963e-356ec5a3fd4e/295483_doc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01600" y="2247900"/>
            <a:ext cx="4724400" cy="746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808125A8-D5EB-4BE6-BE19-F0A12CD0DE91}"/>
              </a:ext>
            </a:extLst>
          </p:cNvPr>
          <p:cNvSpPr/>
          <p:nvPr/>
        </p:nvSpPr>
        <p:spPr>
          <a:xfrm>
            <a:off x="138826" y="124942"/>
            <a:ext cx="1308974" cy="13609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</TotalTime>
  <Words>947</Words>
  <Application>Microsoft Office PowerPoint</Application>
  <PresentationFormat>Произвольный</PresentationFormat>
  <Paragraphs>111</Paragraphs>
  <Slides>17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Noto Sans</vt:lpstr>
      <vt:lpstr>Times New Roman</vt:lpstr>
      <vt:lpstr>Office Theme</vt:lpstr>
      <vt:lpstr>САНКТ-ПЕТЕРБУРГСКИЙ  ГУМАНИТАРНЫЙ УНИВЕРСИТЕТ  ПРОФСОЮЗОВ</vt:lpstr>
      <vt:lpstr>НАШИ ФАКУЛЬТЕТЫ</vt:lpstr>
      <vt:lpstr>ФАКУЛЬТЕТ КУЛЬТУРЫ</vt:lpstr>
      <vt:lpstr>ФАКУЛЬТЕТ ИСКУССТВ</vt:lpstr>
      <vt:lpstr>ЭКОНОМИЧЕСКИЙ ФАКУЛЬТЕТ</vt:lpstr>
      <vt:lpstr>ЮРИДИЧЕСКИЙ ФАКУЛЬТЕТ</vt:lpstr>
      <vt:lpstr>ФАКУЛЬТЕТ КОНФЛИКТОЛОГИИ</vt:lpstr>
      <vt:lpstr>ДОПОЛНИТЕЛЬНОЕ ОБРАЗОВАНИЕ</vt:lpstr>
      <vt:lpstr>НАУЧНАЯ БИБЛИОТЕКА ИМ. Д.А.ГРАНИНА</vt:lpstr>
      <vt:lpstr>ИНТЕРНЕТ–ЦЕНТР «ЖЕЛТАЯ ПОДВОДНАЯ ЛОДКА»</vt:lpstr>
      <vt:lpstr>СПОРТИВНО–ОЗДОРОВИТЕЛЬНЫЙ КОМПЛЕКС ИМ. М.М.БОБРОВА</vt:lpstr>
      <vt:lpstr>ТЕАТРАЛЬНО-КОНЦЕРТНЫЙ ЗАЛ   ИМ. А.П.ПЕТРОВА</vt:lpstr>
      <vt:lpstr>ДОМ СТУДЕНТОВ</vt:lpstr>
      <vt:lpstr>ПОДГОТОВИТЕЛЬНЫЕ ONLINE-КУРСЫ</vt:lpstr>
      <vt:lpstr>МЕЖДУНАРОДНЫЙ КОНКУРС ТВОРЧЕСКИХ РАБОТ  "ИДЕИ Д.С.ЛИХАЧЕВА И СОВРЕМЕННОСТЬ"</vt:lpstr>
      <vt:lpstr>Презентация PowerPoint</vt:lpstr>
      <vt:lpstr>ВАШИ СПЕЦИАЛИСТЫ ПРИЕМНОЙ КОМИССИИ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СПбГУП, без курсов, копия</dc:title>
  <dc:creator>Валерия</dc:creator>
  <cp:keywords>DADSPO_QT6E,BADCf0DUM0g</cp:keywords>
  <cp:lastModifiedBy>321</cp:lastModifiedBy>
  <cp:revision>466</cp:revision>
  <dcterms:created xsi:type="dcterms:W3CDTF">2019-09-16T05:38:52Z</dcterms:created>
  <dcterms:modified xsi:type="dcterms:W3CDTF">2023-03-13T04:17:56Z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2019-03-04T00:00:00Z</vt:filetime>
  </property>
  <property fmtid="{D5CDD505-2E9C-101B-9397-08002B2CF9AE}" pid="3" name="Creator">
    <vt:lpwstr>Canva</vt:lpwstr>
  </property>
  <property fmtid="{D5CDD505-2E9C-101B-9397-08002B2CF9AE}" pid="4" name="LastSaved">
    <vt:filetime>2019-09-16T00:00:00Z</vt:filetime>
  </property>
</Properties>
</file>